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36004500"/>
  <p:notesSz cx="6858000" cy="9144000"/>
  <p:defaultTextStyle>
    <a:defPPr>
      <a:defRPr lang="ru-RU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414" y="2880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29DA-818B-4BDD-8BBB-50DBF707C40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A9EDB-780B-4FFA-8A5A-5F0BCBA91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12" Type="http://schemas.openxmlformats.org/officeDocument/2006/relationships/package" Target="../embeddings/Microsoft_Word_Document3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package" Target="../embeddings/Microsoft_Word_Document23.docx"/><Relationship Id="rId5" Type="http://schemas.openxmlformats.org/officeDocument/2006/relationships/image" Target="../media/image7.png"/><Relationship Id="rId15" Type="http://schemas.openxmlformats.org/officeDocument/2006/relationships/image" Target="../media/image13.png"/><Relationship Id="rId10" Type="http://schemas.openxmlformats.org/officeDocument/2006/relationships/package" Target="../embeddings/Microsoft_Word_Document12.docx"/><Relationship Id="rId4" Type="http://schemas.openxmlformats.org/officeDocument/2006/relationships/image" Target="../media/image6.png"/><Relationship Id="rId9" Type="http://schemas.openxmlformats.org/officeDocument/2006/relationships/package" Target="../embeddings/Microsoft_Word_Document1.docx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17224" y="1"/>
            <a:ext cx="159137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/>
              <a:t>АСТРОСФЕРЫ И КОСМИЧЕСКИЕ ЛУЧИ</a:t>
            </a:r>
            <a:r>
              <a:rPr lang="en-US" sz="5400" b="1" u="sng" dirty="0"/>
              <a:t> </a:t>
            </a:r>
            <a:endParaRPr lang="ru-RU" sz="5400" b="1" u="sng" dirty="0"/>
          </a:p>
          <a:p>
            <a:pPr algn="ctr"/>
            <a:r>
              <a:rPr lang="ru-RU" sz="3600" u="sng" dirty="0"/>
              <a:t>Алексей </a:t>
            </a:r>
            <a:r>
              <a:rPr lang="en-US" sz="3600" u="sng" dirty="0"/>
              <a:t> </a:t>
            </a:r>
            <a:r>
              <a:rPr lang="ru-RU" sz="3600" u="sng" dirty="0"/>
              <a:t>Струминский </a:t>
            </a:r>
            <a:r>
              <a:rPr lang="ru-RU" sz="3600" dirty="0"/>
              <a:t>, Андрей Садовский и Мария Жарикова</a:t>
            </a:r>
            <a:r>
              <a:rPr lang="en-US" sz="3600" baseline="30000" dirty="0"/>
              <a:t>  </a:t>
            </a:r>
            <a:endParaRPr lang="en-US" sz="3600" dirty="0"/>
          </a:p>
          <a:p>
            <a:pPr algn="ctr"/>
            <a:r>
              <a:rPr lang="ru-RU" sz="3600" b="1" dirty="0"/>
              <a:t> </a:t>
            </a:r>
            <a:r>
              <a:rPr lang="ru-RU" sz="3600" i="1" dirty="0"/>
              <a:t> Институт космических исследований (ИКИ РАН</a:t>
            </a:r>
            <a:r>
              <a:rPr lang="en-US" sz="3600" b="1" dirty="0"/>
              <a:t> </a:t>
            </a:r>
            <a:r>
              <a:rPr lang="ru-RU" sz="3600" b="1" dirty="0"/>
              <a:t>)</a:t>
            </a:r>
            <a:endParaRPr lang="en-US" sz="3600" b="1" dirty="0"/>
          </a:p>
          <a:p>
            <a:pPr algn="ctr"/>
            <a:r>
              <a:rPr lang="ru-RU" sz="3600" b="1" dirty="0"/>
              <a:t> </a:t>
            </a:r>
            <a:endParaRPr lang="ru-RU" sz="3600" b="1" dirty="0">
              <a:latin typeface="Comic Sans MS" pitchFamily="66" charset="0"/>
            </a:endParaRPr>
          </a:p>
          <a:p>
            <a:pPr algn="ctr"/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7" name="Рисунок 6" descr="ik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347016" y="0"/>
            <a:ext cx="3024336" cy="1384972"/>
          </a:xfrm>
          <a:prstGeom prst="rect">
            <a:avLst/>
          </a:prstGeom>
        </p:spPr>
      </p:pic>
      <p:sp>
        <p:nvSpPr>
          <p:cNvPr id="18" name="Скругленный прямоугольник 17"/>
          <p:cNvSpPr/>
          <p:nvPr/>
        </p:nvSpPr>
        <p:spPr>
          <a:xfrm>
            <a:off x="720280" y="2592538"/>
            <a:ext cx="13753528" cy="482453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625936" y="27651322"/>
            <a:ext cx="12313368" cy="7776864"/>
          </a:xfrm>
          <a:prstGeom prst="round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9442360" y="27939354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omic Sans MS" pitchFamily="66" charset="0"/>
              </a:rPr>
              <a:t>Выводы</a:t>
            </a:r>
            <a:r>
              <a:rPr lang="en-US" sz="4000" b="1" dirty="0">
                <a:latin typeface="Comic Sans MS" pitchFamily="66" charset="0"/>
              </a:rPr>
              <a:t> 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80320" y="2664547"/>
            <a:ext cx="131774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ГКЛ</a:t>
            </a:r>
            <a:r>
              <a:rPr lang="en-US" sz="2800" dirty="0"/>
              <a:t>  </a:t>
            </a:r>
            <a:r>
              <a:rPr lang="en-US" sz="2800" dirty="0" err="1"/>
              <a:t>Grießmeier</a:t>
            </a:r>
            <a:r>
              <a:rPr lang="en-US" sz="2800" dirty="0"/>
              <a:t> et al.(2015)</a:t>
            </a:r>
            <a:r>
              <a:rPr lang="ru-RU" sz="2800" dirty="0"/>
              <a:t>  рассмотрели зависимость радиационной дозы вызванной ГКЛ в зависимости от магнитного поля </a:t>
            </a:r>
            <a:r>
              <a:rPr lang="ru-RU" sz="2800" dirty="0" err="1"/>
              <a:t>экзопланеты</a:t>
            </a:r>
            <a:r>
              <a:rPr lang="ru-RU" sz="2800" dirty="0"/>
              <a:t> и глубины атмосферы. </a:t>
            </a:r>
            <a:r>
              <a:rPr lang="en-US" sz="2800" dirty="0" err="1"/>
              <a:t>Schrerer</a:t>
            </a:r>
            <a:r>
              <a:rPr lang="en-US" sz="2800" dirty="0"/>
              <a:t> et al.</a:t>
            </a:r>
            <a:r>
              <a:rPr lang="ru-RU" sz="2800" dirty="0"/>
              <a:t> (2015)  рассмотрели  модуляция ГКЛ в </a:t>
            </a:r>
            <a:r>
              <a:rPr lang="ru-RU" sz="2800" dirty="0" err="1"/>
              <a:t>астросфере</a:t>
            </a:r>
            <a:r>
              <a:rPr lang="ru-RU" sz="2800" dirty="0"/>
              <a:t> холодного ветра. </a:t>
            </a:r>
            <a:r>
              <a:rPr lang="ru-RU" sz="2800" dirty="0">
                <a:solidFill>
                  <a:srgbClr val="FF0000"/>
                </a:solidFill>
              </a:rPr>
              <a:t>Численное моделирование (</a:t>
            </a:r>
            <a:r>
              <a:rPr lang="en-US" sz="2800" dirty="0"/>
              <a:t>Scherer et al. 2002) </a:t>
            </a:r>
            <a:r>
              <a:rPr lang="ru-RU" sz="2800" dirty="0"/>
              <a:t> показало, что  изменение параметров межзвездной среды, окружающей </a:t>
            </a:r>
            <a:r>
              <a:rPr lang="ru-RU" sz="2800" dirty="0" err="1"/>
              <a:t>гелиосферу</a:t>
            </a:r>
            <a:r>
              <a:rPr lang="ru-RU" sz="2800" dirty="0"/>
              <a:t>, может вызвать значительные изменения условий вблизи Земли – увеличенный поток нейтральных атомов, возрастание интенсивности ГКЛ.</a:t>
            </a:r>
            <a:r>
              <a:rPr lang="en-US" sz="2800" i="1" dirty="0"/>
              <a:t>  </a:t>
            </a:r>
            <a:r>
              <a:rPr lang="en-US" sz="2800" dirty="0"/>
              <a:t>Cohen et al. (2012) </a:t>
            </a:r>
            <a:r>
              <a:rPr lang="ru-RU" sz="2800" dirty="0"/>
              <a:t> показали, что поток ГКЛ вблизи древней Земли может быть сильно меньше , чем сегодняшние значения, в силу меньшего периода вращения Солнца, поджатия спирали </a:t>
            </a:r>
            <a:r>
              <a:rPr lang="ru-RU" sz="2800" dirty="0" err="1"/>
              <a:t>Паркера</a:t>
            </a:r>
            <a:r>
              <a:rPr lang="ru-RU" sz="2800" dirty="0"/>
              <a:t>,  другого распределения  активных областей по поверхности более активного Солнца</a:t>
            </a:r>
            <a:r>
              <a:rPr lang="en-US" sz="2800" dirty="0"/>
              <a:t>. </a:t>
            </a:r>
          </a:p>
          <a:p>
            <a:pPr marL="457200" indent="-457200"/>
            <a:endParaRPr lang="ru-RU" sz="24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80524" y="17219922"/>
            <a:ext cx="184731" cy="1215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74217" y="23628634"/>
            <a:ext cx="184731" cy="1215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12774" y="7633098"/>
            <a:ext cx="9398984" cy="8338088"/>
            <a:chOff x="1224336" y="7561090"/>
            <a:chExt cx="12457384" cy="10190996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224336" y="7561090"/>
              <a:ext cx="12457384" cy="9793088"/>
            </a:xfrm>
            <a:prstGeom prst="round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43393" y="7843099"/>
              <a:ext cx="10817793" cy="714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dirty="0">
                <a:latin typeface="Comic Sans MS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876443" y="16285017"/>
              <a:ext cx="244842" cy="14670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7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19285918" y="7538438"/>
            <a:ext cx="9073008" cy="7871524"/>
          </a:xfrm>
          <a:prstGeom prst="round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Скругленный прямоугольник 19"/>
          <p:cNvSpPr/>
          <p:nvPr/>
        </p:nvSpPr>
        <p:spPr>
          <a:xfrm>
            <a:off x="10062334" y="7661874"/>
            <a:ext cx="9073008" cy="7820095"/>
          </a:xfrm>
          <a:prstGeom prst="round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 flipV="1">
            <a:off x="14689832" y="2592538"/>
            <a:ext cx="14113768" cy="4752528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5157884" y="2583239"/>
            <a:ext cx="132494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ЗКЛ</a:t>
            </a:r>
            <a:r>
              <a:rPr lang="en-US" sz="4400" b="1" dirty="0"/>
              <a:t> </a:t>
            </a:r>
            <a:r>
              <a:rPr lang="en-US" sz="2800" dirty="0" err="1"/>
              <a:t>Tabataba-Vakili</a:t>
            </a:r>
            <a:r>
              <a:rPr lang="en-US" sz="2800" dirty="0"/>
              <a:t> et al. (2015) </a:t>
            </a:r>
            <a:r>
              <a:rPr lang="ru-RU" sz="2800" dirty="0"/>
              <a:t> рассмотрели влияние звездных КЛ (ЗКЛ) на атмосферы экзопланет предполагая их спектр аналогичным Солнечным КЛ  на 1 а.е., масштабируя расстояние до экзопланеты как квадрат радиуса.</a:t>
            </a:r>
            <a:r>
              <a:rPr lang="en-US" sz="2800" dirty="0"/>
              <a:t> </a:t>
            </a:r>
            <a:endParaRPr lang="ru-RU" sz="2800" dirty="0"/>
          </a:p>
          <a:p>
            <a:r>
              <a:rPr lang="en-US" sz="2800" dirty="0" err="1"/>
              <a:t>Atri</a:t>
            </a:r>
            <a:r>
              <a:rPr lang="en-US" sz="2800" dirty="0"/>
              <a:t> (2016) </a:t>
            </a:r>
            <a:r>
              <a:rPr lang="ru-RU" sz="2800" dirty="0"/>
              <a:t>рассмотрели влияние ЗКЛ, используя спектры хорошо известных  солнечных протонных событий - жесткий</a:t>
            </a:r>
            <a:r>
              <a:rPr lang="en-US" sz="2800" dirty="0"/>
              <a:t> 23</a:t>
            </a:r>
            <a:r>
              <a:rPr lang="ru-RU" sz="2800" dirty="0"/>
              <a:t>.02.</a:t>
            </a:r>
            <a:r>
              <a:rPr lang="en-US" sz="2800" dirty="0"/>
              <a:t>1956 (SPE56), </a:t>
            </a:r>
            <a:r>
              <a:rPr lang="ru-RU" sz="2800" dirty="0"/>
              <a:t>мягкий - </a:t>
            </a:r>
            <a:r>
              <a:rPr lang="en-US" sz="2800" dirty="0"/>
              <a:t>4</a:t>
            </a:r>
            <a:r>
              <a:rPr lang="ru-RU" sz="2800" dirty="0"/>
              <a:t>.08.1972</a:t>
            </a:r>
            <a:r>
              <a:rPr lang="en-US" sz="2800" dirty="0"/>
              <a:t> (SPE72)</a:t>
            </a:r>
            <a:r>
              <a:rPr lang="ru-RU" sz="2800" dirty="0"/>
              <a:t>,  средний -</a:t>
            </a:r>
            <a:r>
              <a:rPr lang="en-US" sz="2800" dirty="0"/>
              <a:t>29</a:t>
            </a:r>
            <a:r>
              <a:rPr lang="ru-RU" sz="2800" dirty="0"/>
              <a:t>.09.</a:t>
            </a:r>
            <a:r>
              <a:rPr lang="en-US" sz="2800" dirty="0"/>
              <a:t>1989  (SPE89).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ЦЕЛЬ работы – оценить потоки ГКЛ и ЗКЛ  вблизи </a:t>
            </a:r>
            <a:r>
              <a:rPr lang="ru-RU" sz="2800" b="1" dirty="0" err="1">
                <a:solidFill>
                  <a:srgbClr val="FF0000"/>
                </a:solidFill>
              </a:rPr>
              <a:t>экзопланет</a:t>
            </a:r>
            <a:r>
              <a:rPr lang="ru-RU" sz="2800" b="1" dirty="0">
                <a:solidFill>
                  <a:srgbClr val="FF0000"/>
                </a:solidFill>
              </a:rPr>
              <a:t> у звезд различных спектральных классов, используя солнечно-звездные аналогии и простые модели, предложенные для Солнца и </a:t>
            </a:r>
            <a:r>
              <a:rPr lang="ru-RU" sz="2800" b="1" dirty="0" err="1">
                <a:solidFill>
                  <a:srgbClr val="FF0000"/>
                </a:solidFill>
              </a:rPr>
              <a:t>гелиосферы</a:t>
            </a:r>
            <a:r>
              <a:rPr lang="ru-RU" sz="2800" b="1" dirty="0">
                <a:solidFill>
                  <a:srgbClr val="FF0000"/>
                </a:solidFill>
              </a:rPr>
              <a:t> на заре космической эры – солнечный ветер</a:t>
            </a:r>
            <a:r>
              <a:rPr lang="en-US" sz="2800" dirty="0">
                <a:solidFill>
                  <a:srgbClr val="FF0000"/>
                </a:solidFill>
              </a:rPr>
              <a:t>(Parker, 1958), </a:t>
            </a:r>
            <a:r>
              <a:rPr lang="ru-RU" sz="2800" dirty="0">
                <a:solidFill>
                  <a:srgbClr val="FF0000"/>
                </a:solidFill>
              </a:rPr>
              <a:t>модуляция ГКЛ</a:t>
            </a:r>
            <a:r>
              <a:rPr lang="en-US" sz="2800" dirty="0">
                <a:solidFill>
                  <a:srgbClr val="FF0000"/>
                </a:solidFill>
              </a:rPr>
              <a:t> (Parker, 1958), 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зведные</a:t>
            </a:r>
            <a:r>
              <a:rPr lang="ru-RU" sz="2800" dirty="0">
                <a:solidFill>
                  <a:srgbClr val="FF0000"/>
                </a:solidFill>
              </a:rPr>
              <a:t> КЛ</a:t>
            </a:r>
            <a:r>
              <a:rPr lang="en-US" sz="2800" dirty="0">
                <a:solidFill>
                  <a:srgbClr val="FF0000"/>
                </a:solidFill>
              </a:rPr>
              <a:t> (Hayakava,1969)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32248" y="15986026"/>
            <a:ext cx="13681520" cy="10945216"/>
          </a:xfrm>
          <a:prstGeom prst="round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4473808" y="15986026"/>
            <a:ext cx="13825536" cy="11161240"/>
          </a:xfrm>
          <a:prstGeom prst="round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76264" y="27579314"/>
            <a:ext cx="14041560" cy="7920880"/>
          </a:xfrm>
          <a:prstGeom prst="round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3960640" y="2779533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Экстремальные события </a:t>
            </a:r>
            <a:r>
              <a:rPr lang="en-US" sz="3200" b="1" dirty="0" err="1"/>
              <a:t>Proxima</a:t>
            </a:r>
            <a:r>
              <a:rPr lang="en-US" sz="3200" b="1" dirty="0"/>
              <a:t> (TRAPPIST1)</a:t>
            </a:r>
            <a:r>
              <a:rPr lang="ru-RU" sz="3200" b="1" dirty="0"/>
              <a:t> </a:t>
            </a:r>
            <a:r>
              <a:rPr lang="en-US" sz="3200" b="1" dirty="0"/>
              <a:t> </a:t>
            </a:r>
            <a:endParaRPr lang="ru-RU" sz="3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8002200" y="1620205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Другие </a:t>
            </a:r>
            <a:r>
              <a:rPr lang="ru-RU" sz="3600" b="1" dirty="0" err="1"/>
              <a:t>астросферы</a:t>
            </a:r>
            <a:endParaRPr lang="ru-RU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0666496" y="7849122"/>
            <a:ext cx="5282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Звездные космические лучи</a:t>
            </a:r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16" y="8065146"/>
            <a:ext cx="69532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17424" y="10225386"/>
            <a:ext cx="35433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121880" y="10297394"/>
            <a:ext cx="34385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Содержимое 4" descr="Graph1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8272" y="21026586"/>
            <a:ext cx="4376318" cy="3441802"/>
          </a:xfrm>
          <a:prstGeom prst="rect">
            <a:avLst/>
          </a:prstGeom>
        </p:spPr>
      </p:pic>
      <p:sp>
        <p:nvSpPr>
          <p:cNvPr id="65" name="Прямоугольник 64"/>
          <p:cNvSpPr/>
          <p:nvPr/>
        </p:nvSpPr>
        <p:spPr>
          <a:xfrm>
            <a:off x="1728392" y="24554978"/>
            <a:ext cx="2089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PROXIMA b</a:t>
            </a:r>
            <a:endParaRPr lang="ru-RU" sz="3200" dirty="0"/>
          </a:p>
        </p:txBody>
      </p:sp>
      <p:pic>
        <p:nvPicPr>
          <p:cNvPr id="48" name="Рисунок 47" descr="banner_hea_12_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7633048" cy="248074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2520480" y="7849122"/>
            <a:ext cx="5502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Звездный ветер и </a:t>
            </a:r>
            <a:r>
              <a:rPr lang="ru-RU" sz="3200" b="1" dirty="0" err="1"/>
              <a:t>астросфера</a:t>
            </a:r>
            <a:endParaRPr lang="ru-RU" sz="3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824736" y="16202050"/>
            <a:ext cx="6358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Звездный ветер и модуляция ГКЛ</a:t>
            </a:r>
          </a:p>
          <a:p>
            <a:r>
              <a:rPr lang="en-US" sz="3200" b="1" dirty="0" err="1"/>
              <a:t>Proxima</a:t>
            </a:r>
            <a:r>
              <a:rPr lang="en-US" sz="3200" b="1" dirty="0"/>
              <a:t> Centauri  </a:t>
            </a:r>
            <a:r>
              <a:rPr lang="ru-RU" sz="3200" b="1" dirty="0"/>
              <a:t>( </a:t>
            </a:r>
            <a:r>
              <a:rPr lang="en-US" sz="3200" b="1" dirty="0"/>
              <a:t>TRAPPIST 1</a:t>
            </a:r>
            <a:r>
              <a:rPr lang="ru-RU" sz="3200" b="1" dirty="0"/>
              <a:t>)</a:t>
            </a:r>
          </a:p>
        </p:txBody>
      </p:sp>
      <p:graphicFrame>
        <p:nvGraphicFramePr>
          <p:cNvPr id="1036" name="Содержимое 3"/>
          <p:cNvGraphicFramePr>
            <a:graphicFrameLocks noChangeAspect="1"/>
          </p:cNvGraphicFramePr>
          <p:nvPr/>
        </p:nvGraphicFramePr>
        <p:xfrm>
          <a:off x="1080320" y="9145266"/>
          <a:ext cx="4110037" cy="3452812"/>
        </p:xfrm>
        <a:graphic>
          <a:graphicData uri="http://schemas.openxmlformats.org/presentationml/2006/ole">
            <p:oleObj spid="_x0000_s1048" name="Документ" r:id="rId9" imgW="6212352" imgH="5216256" progId="">
              <p:embed/>
            </p:oleObj>
          </a:graphicData>
        </a:graphic>
      </p:graphicFrame>
      <p:graphicFrame>
        <p:nvGraphicFramePr>
          <p:cNvPr id="1037" name="Содержимое 16"/>
          <p:cNvGraphicFramePr>
            <a:graphicFrameLocks noChangeAspect="1"/>
          </p:cNvGraphicFramePr>
          <p:nvPr/>
        </p:nvGraphicFramePr>
        <p:xfrm>
          <a:off x="6048872" y="9217274"/>
          <a:ext cx="3063875" cy="3251200"/>
        </p:xfrm>
        <a:graphic>
          <a:graphicData uri="http://schemas.openxmlformats.org/presentationml/2006/ole">
            <p:oleObj spid="_x0000_s1049" name="Документ" r:id="rId10" imgW="7607102" imgH="8071537" progId="">
              <p:embed/>
            </p:oleObj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1008312" y="1303369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Максимально возможная температура спокойной короны  - критическая точка ниже поверхности фотосферы</a:t>
            </a:r>
            <a:r>
              <a:rPr lang="en-US" sz="3600" dirty="0"/>
              <a:t>.</a:t>
            </a:r>
            <a:endParaRPr lang="ru-RU" sz="3600" dirty="0"/>
          </a:p>
        </p:txBody>
      </p:sp>
      <p:graphicFrame>
        <p:nvGraphicFramePr>
          <p:cNvPr id="1038" name="Содержимое 5"/>
          <p:cNvGraphicFramePr>
            <a:graphicFrameLocks noChangeAspect="1"/>
          </p:cNvGraphicFramePr>
          <p:nvPr/>
        </p:nvGraphicFramePr>
        <p:xfrm>
          <a:off x="19586376" y="8785226"/>
          <a:ext cx="3878263" cy="3960812"/>
        </p:xfrm>
        <a:graphic>
          <a:graphicData uri="http://schemas.openxmlformats.org/presentationml/2006/ole">
            <p:oleObj spid="_x0000_s1050" name="Документ" r:id="rId11" imgW="5935812" imgH="6060701" progId="">
              <p:embed/>
            </p:oleObj>
          </a:graphicData>
        </a:graphic>
      </p:graphicFrame>
      <p:graphicFrame>
        <p:nvGraphicFramePr>
          <p:cNvPr id="1039" name="Содержимое 6"/>
          <p:cNvGraphicFramePr>
            <a:graphicFrameLocks noChangeAspect="1"/>
          </p:cNvGraphicFramePr>
          <p:nvPr/>
        </p:nvGraphicFramePr>
        <p:xfrm>
          <a:off x="23690832" y="8785226"/>
          <a:ext cx="4200525" cy="3744912"/>
        </p:xfrm>
        <a:graphic>
          <a:graphicData uri="http://schemas.openxmlformats.org/presentationml/2006/ole">
            <p:oleObj spid="_x0000_s1051" name="Документ" r:id="rId12" imgW="6088335" imgH="5219536" progId="">
              <p:embed/>
            </p:oleObj>
          </a:graphicData>
        </a:graphic>
      </p:graphicFrame>
      <p:sp>
        <p:nvSpPr>
          <p:cNvPr id="66" name="Прямоугольник 65"/>
          <p:cNvSpPr/>
          <p:nvPr/>
        </p:nvSpPr>
        <p:spPr>
          <a:xfrm>
            <a:off x="19874408" y="1317771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fNp</a:t>
            </a:r>
            <a:r>
              <a:rPr lang="en-US" sz="3600" dirty="0"/>
              <a:t> – </a:t>
            </a:r>
            <a:r>
              <a:rPr lang="ru-RU" sz="3600" dirty="0"/>
              <a:t>протоны в секунду</a:t>
            </a:r>
            <a:r>
              <a:rPr lang="en-US" sz="3600" dirty="0"/>
              <a:t>, </a:t>
            </a:r>
          </a:p>
          <a:p>
            <a:r>
              <a:rPr lang="en-US" sz="3600" dirty="0"/>
              <a:t>f –</a:t>
            </a:r>
            <a:r>
              <a:rPr lang="ru-RU" sz="3600" dirty="0"/>
              <a:t> частота звездных вспышек</a:t>
            </a:r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15265896" y="17066146"/>
          <a:ext cx="11689428" cy="6307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4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41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1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41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0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81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41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741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741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7411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97411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100" baseline="-25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0B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Гс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Ткор мах К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Lx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эрг/с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Км/с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cm^-3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Mass rate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а-сф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А.е.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O5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7.9E5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1.733e+07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4.550e+32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4.942e+03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2.900e-03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4.327e+15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4.815e+04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B0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5.2E4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8.745e+06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2.193e+31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3.216e+03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8.196e-03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4.895e+14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1.306e+04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B5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7.260e+06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6.025e+30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2.468e+03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2.409e-01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2.248e+14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7.755e+03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A0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5.056e+06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1.045e+30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1.933e+03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5.352e-01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6.309e+13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3.636e+03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A5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4.758e+06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5.988e+29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1.640e+03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5.089e+00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4.931e+13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2.961e+03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F0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4.854e+06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5.662e+29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1.562e+03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1.363e+01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5.093e+13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2.937e+03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F5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4.334e+06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3.554e+29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1.420e+03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1.946e+01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3.840e+13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2.432e+03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3.861e+06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1.864e+29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1.306e+03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2.763e+01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2.370e+13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1.832e+03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4.045e+06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1.835e+29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1.300e+03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5.187e+01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2.342e+13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1.817e+03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16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K0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3.712e+06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1.255e+29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1.209e+03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6.851e+01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1.840e+13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1.553e+03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K5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3.876e+06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1.237e+29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1.143e+03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2.224e+02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1.992e+13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1.572e+03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M0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3.438e+06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6.775e+28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1.009e+03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4.365e+02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1.377e+13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1.227e+03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M5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2.996e+06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1.884e+28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8.741e+02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1.645e+03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4.994e+12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6.879e+02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M8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3.677e+06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1.571e+28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8.453e+02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2.315e+04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4.248e+12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6.239e+02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15697944" y="28731442"/>
            <a:ext cx="118813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600" dirty="0"/>
              <a:t>Звездные и галактические космические лучи (ЗКЛ и ГКЛ) являются главными факторами, определяющими радиационные условия вблизи </a:t>
            </a:r>
            <a:r>
              <a:rPr lang="ru-RU" sz="3600" dirty="0" err="1"/>
              <a:t>экзопланет</a:t>
            </a:r>
            <a:r>
              <a:rPr lang="ru-RU" sz="3600" dirty="0"/>
              <a:t>. </a:t>
            </a:r>
            <a:endParaRPr lang="en-US" sz="3600" dirty="0"/>
          </a:p>
          <a:p>
            <a:pPr algn="just">
              <a:buFont typeface="Wingdings" pitchFamily="2" charset="2"/>
              <a:buChar char="Ø"/>
            </a:pPr>
            <a:r>
              <a:rPr lang="ru-RU" sz="3600" dirty="0"/>
              <a:t>Спектр ГКЛ и его вариации определяются процессами модуляции в </a:t>
            </a:r>
            <a:r>
              <a:rPr lang="ru-RU" sz="3600" dirty="0" err="1"/>
              <a:t>астросфере</a:t>
            </a:r>
            <a:r>
              <a:rPr lang="ru-RU" sz="3600" dirty="0"/>
              <a:t> - параметрами звездного ветра и локальными условиями в межзвездном пространстве. </a:t>
            </a:r>
            <a:endParaRPr lang="en-US" sz="3600" dirty="0"/>
          </a:p>
          <a:p>
            <a:pPr algn="just">
              <a:buFont typeface="Wingdings" pitchFamily="2" charset="2"/>
              <a:buChar char="Ø"/>
            </a:pPr>
            <a:r>
              <a:rPr lang="ru-RU" sz="3600" dirty="0"/>
              <a:t>В результате модуляции ГКЛ будут практически отсутствовать вблизи </a:t>
            </a:r>
            <a:r>
              <a:rPr lang="ru-RU" sz="3600" dirty="0" err="1"/>
              <a:t>экзопланет</a:t>
            </a:r>
            <a:r>
              <a:rPr lang="ru-RU" sz="3600" dirty="0"/>
              <a:t> у звезд с сильным магнитным полем. Радиационные условия будут определяться ЗКЛ – звездной активностью, частотой и энергией вспышек, параметрами орбит </a:t>
            </a:r>
            <a:r>
              <a:rPr lang="ru-RU" sz="3600" dirty="0" err="1"/>
              <a:t>экзопланет</a:t>
            </a:r>
            <a:r>
              <a:rPr lang="ru-RU" sz="3600" dirty="0"/>
              <a:t>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5337904" y="23474858"/>
            <a:ext cx="122413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/>
              <a:t>Оценка скорости  и плотности горячего звездного ветра в модели Паркера , радиуса </a:t>
            </a:r>
            <a:r>
              <a:rPr lang="ru-RU" sz="3200" dirty="0" err="1"/>
              <a:t>астросферы</a:t>
            </a:r>
            <a:r>
              <a:rPr lang="ru-RU" sz="3200" dirty="0"/>
              <a:t> для максимальной корональной температуры.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/>
              <a:t>Величины скорости ветра  отличаются  в разы, тогда как наблюдаемые величины звездного магнитного поля могут отличаться на один-два порядка от соответствующих солнечных значений. </a:t>
            </a:r>
            <a:endParaRPr lang="en-US" sz="3200" dirty="0"/>
          </a:p>
        </p:txBody>
      </p:sp>
      <p:pic>
        <p:nvPicPr>
          <p:cNvPr id="46" name="Рисунок 45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800" y="21170602"/>
            <a:ext cx="3412789" cy="2753308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6048872" y="24122930"/>
            <a:ext cx="21226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Trappist</a:t>
            </a:r>
            <a:r>
              <a:rPr lang="en-US" sz="3200" dirty="0"/>
              <a:t> 1 d</a:t>
            </a:r>
            <a:endParaRPr lang="ru-RU" sz="3200" dirty="0"/>
          </a:p>
        </p:txBody>
      </p:sp>
      <p:pic>
        <p:nvPicPr>
          <p:cNvPr id="50" name="Рисунок 49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81320" y="21314618"/>
            <a:ext cx="3396744" cy="2783236"/>
          </a:xfrm>
          <a:prstGeom prst="rect">
            <a:avLst/>
          </a:prstGeom>
        </p:spPr>
      </p:pic>
      <p:sp>
        <p:nvSpPr>
          <p:cNvPr id="67" name="Прямоугольник 66"/>
          <p:cNvSpPr/>
          <p:nvPr/>
        </p:nvSpPr>
        <p:spPr>
          <a:xfrm>
            <a:off x="10873408" y="24338954"/>
            <a:ext cx="2031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Trappist</a:t>
            </a:r>
            <a:r>
              <a:rPr lang="en-US" sz="3200" dirty="0"/>
              <a:t> 1 f</a:t>
            </a:r>
            <a:endParaRPr lang="ru-RU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1152328" y="17426186"/>
            <a:ext cx="12025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Период вращения 83 (3) дня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Среднее магнитное поле 600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нет карт поля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Скорость ветра 450-1200 (440-1080) км/с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Первый виток спирали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Паркера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23 (1-2)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а.е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Плотность ветра 781-4320 (600-4562) см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3200" baseline="30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астросферы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168-625 (157-627)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а.е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9" name="TextBox 68"/>
              <p:cNvSpPr txBox="1"/>
              <p:nvPr/>
            </p:nvSpPr>
            <p:spPr>
              <a:xfrm>
                <a:off x="1224336" y="28515418"/>
                <a:ext cx="13105456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ru-RU" sz="3200" dirty="0"/>
                  <a:t>Максимальная энергия вспышек </a:t>
                </a:r>
                <a:r>
                  <a:rPr lang="en-US" sz="3200" dirty="0"/>
                  <a:t>&gt;10</a:t>
                </a:r>
                <a:r>
                  <a:rPr lang="en-US" sz="3200" baseline="30000" dirty="0"/>
                  <a:t>33</a:t>
                </a:r>
                <a:r>
                  <a:rPr lang="en-US" sz="3200" dirty="0"/>
                  <a:t> </a:t>
                </a:r>
                <a:r>
                  <a:rPr lang="ru-RU" sz="3200" dirty="0"/>
                  <a:t>эрг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sz="3200" dirty="0"/>
                  <a:t>Частота вспышек</a:t>
                </a:r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.2×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ru-RU" sz="3200" dirty="0"/>
                  <a:t> </a:t>
                </a:r>
                <a:r>
                  <a:rPr lang="en-US" sz="3200" dirty="0"/>
                  <a:t>(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.2×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3200" dirty="0"/>
                  <a:t>) </a:t>
                </a:r>
                <a:r>
                  <a:rPr lang="ru-RU" sz="3200" dirty="0"/>
                  <a:t>1/с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sz="3200" dirty="0"/>
                  <a:t>Максимальная энергия ускорения </a:t>
                </a:r>
                <a:r>
                  <a:rPr lang="en-US" sz="3200" dirty="0"/>
                  <a:t> </a:t>
                </a:r>
                <a:r>
                  <a:rPr lang="ru-RU" sz="3200" dirty="0"/>
                  <a:t>протонов </a:t>
                </a:r>
                <a:r>
                  <a:rPr lang="en-US" sz="3200" dirty="0"/>
                  <a:t>415 (25) </a:t>
                </a:r>
                <a:r>
                  <a:rPr lang="en-US" sz="3200" dirty="0" err="1"/>
                  <a:t>GeV</a:t>
                </a:r>
                <a:endParaRPr lang="ru-RU" sz="3200" dirty="0"/>
              </a:p>
              <a:p>
                <a:pPr>
                  <a:buFont typeface="Wingdings" pitchFamily="2" charset="2"/>
                  <a:buChar char="Ø"/>
                </a:pPr>
                <a:r>
                  <a:rPr lang="ru-RU" sz="3200" dirty="0"/>
                  <a:t>Характерное время распространения  до зоны обитания 4(2) часа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sz="3200" dirty="0"/>
                  <a:t> Звездные космические лучи будут ускоряться в звездных вспышках до десятков ГэВ и выноситься ветром за пределы звездной сферы.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sz="3200" dirty="0"/>
                  <a:t>Частота  вспышек на </a:t>
                </a:r>
                <a:r>
                  <a:rPr lang="en-US" sz="3200" dirty="0" err="1"/>
                  <a:t>Proxima</a:t>
                </a:r>
                <a:r>
                  <a:rPr lang="en-US" sz="3200" dirty="0"/>
                  <a:t> Centauri</a:t>
                </a:r>
                <a:r>
                  <a:rPr lang="ru-RU" sz="3200" dirty="0"/>
                  <a:t>  и Trappist-1 и их энергия позволяют считать, что вспышки способны поддерживать интенсивность КЛ малых энергий на постоянном уровне в звездной сфере.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sz="3200" dirty="0"/>
                  <a:t>Максимальные интенсивности протонов в зоне обитания </a:t>
                </a:r>
                <a:r>
                  <a:rPr lang="en-US" sz="3200" dirty="0" err="1"/>
                  <a:t>Proxima</a:t>
                </a:r>
                <a:r>
                  <a:rPr lang="en-US" sz="3200" dirty="0"/>
                  <a:t> Centauri</a:t>
                </a:r>
                <a:r>
                  <a:rPr lang="ru-RU" sz="3200" dirty="0"/>
                  <a:t>  и Trappist-1 ожидаются 3-4 порядка больше, чем в солнечных </a:t>
                </a:r>
                <a:r>
                  <a:rPr lang="ru-RU" sz="3200"/>
                  <a:t>событиях.</a:t>
                </a:r>
                <a:endParaRPr lang="ru-RU" sz="3200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336" y="28515418"/>
                <a:ext cx="13105456" cy="6001643"/>
              </a:xfrm>
              <a:prstGeom prst="rect">
                <a:avLst/>
              </a:prstGeom>
              <a:blipFill>
                <a:blip r:embed="rId15" cstate="print"/>
                <a:stretch>
                  <a:fillRect l="-1209" t="-1321" b="-2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1296344" y="25347066"/>
            <a:ext cx="12169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/>
              <a:t> ГКЛ будут отсутствовать вплоть до энергий в 1 </a:t>
            </a:r>
            <a:r>
              <a:rPr lang="ru-RU" sz="3600" dirty="0" err="1"/>
              <a:t>ТэВ</a:t>
            </a:r>
            <a:r>
              <a:rPr lang="ru-RU" sz="3600" dirty="0"/>
              <a:t> благодаря модуляции звездным ветром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656384" y="33411962"/>
            <a:ext cx="72008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9177</TotalTime>
  <Words>689</Words>
  <Application>Microsoft Office PowerPoint</Application>
  <PresentationFormat>Произвольный</PresentationFormat>
  <Paragraphs>215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Документ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STRUMINSKY</dc:creator>
  <cp:lastModifiedBy>STRUMINSKY</cp:lastModifiedBy>
  <cp:revision>54</cp:revision>
  <dcterms:created xsi:type="dcterms:W3CDTF">2016-08-22T12:48:08Z</dcterms:created>
  <dcterms:modified xsi:type="dcterms:W3CDTF">2017-12-20T11:56:44Z</dcterms:modified>
</cp:coreProperties>
</file>