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42"/>
  </p:notesMasterIdLst>
  <p:sldIdLst>
    <p:sldId id="257" r:id="rId5"/>
    <p:sldId id="260" r:id="rId6"/>
    <p:sldId id="281" r:id="rId7"/>
    <p:sldId id="282" r:id="rId8"/>
    <p:sldId id="298" r:id="rId9"/>
    <p:sldId id="309" r:id="rId10"/>
    <p:sldId id="283" r:id="rId11"/>
    <p:sldId id="268" r:id="rId12"/>
    <p:sldId id="270" r:id="rId13"/>
    <p:sldId id="284" r:id="rId14"/>
    <p:sldId id="315" r:id="rId15"/>
    <p:sldId id="286" r:id="rId16"/>
    <p:sldId id="263" r:id="rId17"/>
    <p:sldId id="264" r:id="rId18"/>
    <p:sldId id="299" r:id="rId19"/>
    <p:sldId id="304" r:id="rId20"/>
    <p:sldId id="316" r:id="rId21"/>
    <p:sldId id="305" r:id="rId22"/>
    <p:sldId id="296" r:id="rId23"/>
    <p:sldId id="297" r:id="rId24"/>
    <p:sldId id="289" r:id="rId25"/>
    <p:sldId id="310" r:id="rId26"/>
    <p:sldId id="303" r:id="rId27"/>
    <p:sldId id="300" r:id="rId28"/>
    <p:sldId id="306" r:id="rId29"/>
    <p:sldId id="301" r:id="rId30"/>
    <p:sldId id="302" r:id="rId31"/>
    <p:sldId id="307" r:id="rId32"/>
    <p:sldId id="280" r:id="rId33"/>
    <p:sldId id="312" r:id="rId34"/>
    <p:sldId id="313" r:id="rId35"/>
    <p:sldId id="314" r:id="rId36"/>
    <p:sldId id="290" r:id="rId37"/>
    <p:sldId id="308" r:id="rId38"/>
    <p:sldId id="294" r:id="rId39"/>
    <p:sldId id="272" r:id="rId40"/>
    <p:sldId id="287" r:id="rId4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mbria Math" panose="02040503050406030204" pitchFamily="18" charset="0"/>
      <p:regular r:id="rId4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4" autoAdjust="0"/>
    <p:restoredTop sz="94660"/>
  </p:normalViewPr>
  <p:slideViewPr>
    <p:cSldViewPr>
      <p:cViewPr varScale="1">
        <p:scale>
          <a:sx n="68" d="100"/>
          <a:sy n="68" d="100"/>
        </p:scale>
        <p:origin x="153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1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8T20:27:18.1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8T20:27:54.6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8T20:27:58.5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8T20:27:22.2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8T20:27:23.4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8T20:27:32.0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8T20:27:35.2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8T20:27:35.5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  <inkml:trace contextRef="#ctx0" brushRef="#br0" timeOffset="1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8T20:27:36.2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8T20:27:49.8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8T20:27:51.0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6BEC6-AC0F-4085-9B4D-B9792AD51D99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A741B-AFCD-4C92-AB46-1ED3E2E10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535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500AF-CF5F-4E7E-AEDF-7862D180C5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31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DF466-F2D3-4CD9-83EC-69F84C2E21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07D42-8977-466F-AF34-A293DF0B03E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86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90E8-5612-46EC-9073-DF603DE9FD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9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2B5-9822-44DE-BBDF-D9CE3536BF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53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5781-D8F7-45C1-9564-D398A64529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6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34AC-ECDC-4437-B249-F317099BEF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7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DD57-3D14-4C26-ABF4-94156BF2FE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2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D1A2-5694-4B90-AF7C-BB14BA88CD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14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NEUTRON STAR COOLING THEORY  </a:t>
            </a:r>
          </a:p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EWASS 2013: S9. 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aseline="0"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78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4FCC-51A0-443E-ACCD-DE949C5EB9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7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A4E1E-D820-46F9-895F-15A76EE7231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13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A3BB-F056-4793-899D-196C672EA6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98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00CE-5DEC-4CEB-9A38-97248390C7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57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7BA6-67DB-4C7F-B847-8C1519A88D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34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90E8-5612-46EC-9073-DF603DE9FD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20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2B5-9822-44DE-BBDF-D9CE3536BF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48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5781-D8F7-45C1-9564-D398A64529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54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34AC-ECDC-4437-B249-F317099BEF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48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DD57-3D14-4C26-ABF4-94156BF2FE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34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D1A2-5694-4B90-AF7C-BB14BA88CD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64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NEUTRON STAR COOLING THEORY  </a:t>
            </a:r>
          </a:p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EWASS 2013: S9. 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aseline="0"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A8664-5034-4B7D-B69A-F52FF13142A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74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4FCC-51A0-443E-ACCD-DE949C5EB9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84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A3BB-F056-4793-899D-196C672EA6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41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00CE-5DEC-4CEB-9A38-97248390C7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74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7BA6-67DB-4C7F-B847-8C1519A88D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84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90E8-5612-46EC-9073-DF603DE9FD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568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2B5-9822-44DE-BBDF-D9CE3536BF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774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5781-D8F7-45C1-9564-D398A64529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724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34AC-ECDC-4437-B249-F317099BEF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82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DD57-3D14-4C26-ABF4-94156BF2FE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923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D1A2-5694-4B90-AF7C-BB14BA88CD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614F5-C572-465E-B62E-3F417F5F62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079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NEUTRON STAR COOLING THEORY  </a:t>
            </a:r>
          </a:p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EWASS 2013: S9. 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aseline="0"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93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4FCC-51A0-443E-ACCD-DE949C5EB9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006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A3BB-F056-4793-899D-196C672EA6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863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00CE-5DEC-4CEB-9A38-97248390C7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771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7BA6-67DB-4C7F-B847-8C1519A88D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5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0EF07-A5DC-4F79-B7AC-595028A6566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7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A0B39-EACC-430E-871F-CCADEE08FE9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6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5141D-0D43-41F2-922F-3F16CB9327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5801B-DCE5-42C0-8997-410EA73692B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4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AE583-921C-419B-825B-B794FEDDD0A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9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8A09CC-0DFD-4930-9882-8D8A8559D41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8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7A89-165A-4DE4-BB74-E5881C0614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5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7A89-165A-4DE4-BB74-E5881C0614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5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7A89-165A-4DE4-BB74-E5881C0614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NEUTRON STAR COOLING THEORY  EWASS 2013: S9.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2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offe.rssi.ru/astro/index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28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3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36.png"/><Relationship Id="rId5" Type="http://schemas.openxmlformats.org/officeDocument/2006/relationships/tags" Target="../tags/tag24.xml"/><Relationship Id="rId10" Type="http://schemas.openxmlformats.org/officeDocument/2006/relationships/image" Target="../media/image35.png"/><Relationship Id="rId4" Type="http://schemas.openxmlformats.org/officeDocument/2006/relationships/tags" Target="../tags/tag23.xml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43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4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41.png"/><Relationship Id="rId5" Type="http://schemas.openxmlformats.org/officeDocument/2006/relationships/tags" Target="../tags/tag30.xml"/><Relationship Id="rId15" Type="http://schemas.openxmlformats.org/officeDocument/2006/relationships/image" Target="../media/image45.png"/><Relationship Id="rId10" Type="http://schemas.openxmlformats.org/officeDocument/2006/relationships/image" Target="../media/image39.png"/><Relationship Id="rId4" Type="http://schemas.openxmlformats.org/officeDocument/2006/relationships/tags" Target="../tags/tag29.xml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35.xml"/><Relationship Id="rId7" Type="http://schemas.openxmlformats.org/officeDocument/2006/relationships/image" Target="../media/image47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46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50.png"/><Relationship Id="rId4" Type="http://schemas.openxmlformats.org/officeDocument/2006/relationships/tags" Target="../tags/tag36.xml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5.png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54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53.png"/><Relationship Id="rId5" Type="http://schemas.openxmlformats.org/officeDocument/2006/relationships/tags" Target="../tags/tag41.xml"/><Relationship Id="rId10" Type="http://schemas.openxmlformats.org/officeDocument/2006/relationships/image" Target="../media/image52.png"/><Relationship Id="rId4" Type="http://schemas.openxmlformats.org/officeDocument/2006/relationships/tags" Target="../tags/tag40.xml"/><Relationship Id="rId9" Type="http://schemas.openxmlformats.org/officeDocument/2006/relationships/image" Target="../media/image51.emf"/><Relationship Id="rId1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3.png"/><Relationship Id="rId3" Type="http://schemas.openxmlformats.org/officeDocument/2006/relationships/tags" Target="../tags/tag45.xml"/><Relationship Id="rId7" Type="http://schemas.openxmlformats.org/officeDocument/2006/relationships/image" Target="../media/image49.png"/><Relationship Id="rId12" Type="http://schemas.openxmlformats.org/officeDocument/2006/relationships/image" Target="../media/image62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60.png"/><Relationship Id="rId5" Type="http://schemas.openxmlformats.org/officeDocument/2006/relationships/tags" Target="../tags/tag47.xml"/><Relationship Id="rId10" Type="http://schemas.openxmlformats.org/officeDocument/2006/relationships/image" Target="../media/image59.png"/><Relationship Id="rId4" Type="http://schemas.openxmlformats.org/officeDocument/2006/relationships/tags" Target="../tags/tag46.xml"/><Relationship Id="rId9" Type="http://schemas.openxmlformats.org/officeDocument/2006/relationships/image" Target="../media/image58.png"/><Relationship Id="rId1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57.png"/><Relationship Id="rId3" Type="http://schemas.openxmlformats.org/officeDocument/2006/relationships/tags" Target="../tags/tag50.xml"/><Relationship Id="rId7" Type="http://schemas.openxmlformats.org/officeDocument/2006/relationships/image" Target="../media/image65.png"/><Relationship Id="rId12" Type="http://schemas.openxmlformats.org/officeDocument/2006/relationships/image" Target="../media/image64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66.png"/><Relationship Id="rId11" Type="http://schemas.openxmlformats.org/officeDocument/2006/relationships/image" Target="../media/image58.png"/><Relationship Id="rId5" Type="http://schemas.openxmlformats.org/officeDocument/2006/relationships/image" Target="../media/image61.png"/><Relationship Id="rId10" Type="http://schemas.openxmlformats.org/officeDocument/2006/relationships/image" Target="../media/image70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1.xml"/><Relationship Id="rId5" Type="http://schemas.openxmlformats.org/officeDocument/2006/relationships/image" Target="../media/image71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2.xml"/><Relationship Id="rId5" Type="http://schemas.openxmlformats.org/officeDocument/2006/relationships/image" Target="../media/image74.png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24.png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78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77.png"/><Relationship Id="rId5" Type="http://schemas.openxmlformats.org/officeDocument/2006/relationships/tags" Target="../tags/tag57.xml"/><Relationship Id="rId10" Type="http://schemas.openxmlformats.org/officeDocument/2006/relationships/image" Target="../media/image76.png"/><Relationship Id="rId4" Type="http://schemas.openxmlformats.org/officeDocument/2006/relationships/tags" Target="../tags/tag56.xml"/><Relationship Id="rId9" Type="http://schemas.openxmlformats.org/officeDocument/2006/relationships/image" Target="../media/image71.png"/><Relationship Id="rId1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tags" Target="../tags/tag61.xml"/><Relationship Id="rId7" Type="http://schemas.openxmlformats.org/officeDocument/2006/relationships/image" Target="../media/image82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tags" Target="../tags/tag64.xml"/><Relationship Id="rId7" Type="http://schemas.openxmlformats.org/officeDocument/2006/relationships/image" Target="../media/image84.emf"/><Relationship Id="rId12" Type="http://schemas.openxmlformats.org/officeDocument/2006/relationships/image" Target="../media/image89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830.png"/><Relationship Id="rId11" Type="http://schemas.openxmlformats.org/officeDocument/2006/relationships/image" Target="../media/image88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87.png"/><Relationship Id="rId4" Type="http://schemas.openxmlformats.org/officeDocument/2006/relationships/tags" Target="../tags/tag65.xml"/><Relationship Id="rId9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58.png"/><Relationship Id="rId3" Type="http://schemas.openxmlformats.org/officeDocument/2006/relationships/tags" Target="../tags/tag68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95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94.png"/><Relationship Id="rId5" Type="http://schemas.openxmlformats.org/officeDocument/2006/relationships/tags" Target="../tags/tag70.xml"/><Relationship Id="rId15" Type="http://schemas.openxmlformats.org/officeDocument/2006/relationships/image" Target="../media/image74.png"/><Relationship Id="rId10" Type="http://schemas.openxmlformats.org/officeDocument/2006/relationships/image" Target="../media/image93.emf"/><Relationship Id="rId4" Type="http://schemas.openxmlformats.org/officeDocument/2006/relationships/tags" Target="../tags/tag69.xml"/><Relationship Id="rId9" Type="http://schemas.openxmlformats.org/officeDocument/2006/relationships/image" Target="../media/image92.png"/><Relationship Id="rId14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13" Type="http://schemas.openxmlformats.org/officeDocument/2006/relationships/image" Target="../media/image76.png"/><Relationship Id="rId18" Type="http://schemas.microsoft.com/office/2007/relationships/hdphoto" Target="../media/hdphoto1.wdp"/><Relationship Id="rId3" Type="http://schemas.openxmlformats.org/officeDocument/2006/relationships/tags" Target="../tags/tag74.xml"/><Relationship Id="rId7" Type="http://schemas.openxmlformats.org/officeDocument/2006/relationships/image" Target="../media/image940.png"/><Relationship Id="rId12" Type="http://schemas.openxmlformats.org/officeDocument/2006/relationships/image" Target="../media/image71.png"/><Relationship Id="rId17" Type="http://schemas.openxmlformats.org/officeDocument/2006/relationships/image" Target="../media/image100.png"/><Relationship Id="rId2" Type="http://schemas.openxmlformats.org/officeDocument/2006/relationships/tags" Target="../tags/tag73.xml"/><Relationship Id="rId16" Type="http://schemas.openxmlformats.org/officeDocument/2006/relationships/image" Target="../media/image85.png"/><Relationship Id="rId1" Type="http://schemas.openxmlformats.org/officeDocument/2006/relationships/tags" Target="../tags/tag72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74.png"/><Relationship Id="rId5" Type="http://schemas.openxmlformats.org/officeDocument/2006/relationships/tags" Target="../tags/tag76.xml"/><Relationship Id="rId15" Type="http://schemas.openxmlformats.org/officeDocument/2006/relationships/image" Target="../media/image99.png"/><Relationship Id="rId10" Type="http://schemas.openxmlformats.org/officeDocument/2006/relationships/image" Target="../media/image970.png"/><Relationship Id="rId4" Type="http://schemas.openxmlformats.org/officeDocument/2006/relationships/tags" Target="../tags/tag75.xml"/><Relationship Id="rId9" Type="http://schemas.openxmlformats.org/officeDocument/2006/relationships/image" Target="../media/image97.png"/><Relationship Id="rId14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7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9.xml"/><Relationship Id="rId3" Type="http://schemas.openxmlformats.org/officeDocument/2006/relationships/image" Target="../media/image104.png"/><Relationship Id="rId7" Type="http://schemas.openxmlformats.org/officeDocument/2006/relationships/customXml" Target="../ink/ink3.xml"/><Relationship Id="rId12" Type="http://schemas.openxmlformats.org/officeDocument/2006/relationships/customXml" Target="../ink/ink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85.png"/><Relationship Id="rId1" Type="http://schemas.openxmlformats.org/officeDocument/2006/relationships/tags" Target="../tags/tag78.xml"/><Relationship Id="rId6" Type="http://schemas.openxmlformats.org/officeDocument/2006/relationships/customXml" Target="../ink/ink2.xml"/><Relationship Id="rId11" Type="http://schemas.openxmlformats.org/officeDocument/2006/relationships/customXml" Target="../ink/ink7.xml"/><Relationship Id="rId5" Type="http://schemas.openxmlformats.org/officeDocument/2006/relationships/image" Target="../media/image105.png"/><Relationship Id="rId15" Type="http://schemas.openxmlformats.org/officeDocument/2006/relationships/customXml" Target="../ink/ink11.xml"/><Relationship Id="rId10" Type="http://schemas.openxmlformats.org/officeDocument/2006/relationships/customXml" Target="../ink/ink6.xml"/><Relationship Id="rId4" Type="http://schemas.openxmlformats.org/officeDocument/2006/relationships/customXml" Target="../ink/ink1.xml"/><Relationship Id="rId9" Type="http://schemas.openxmlformats.org/officeDocument/2006/relationships/customXml" Target="../ink/ink5.xml"/><Relationship Id="rId14" Type="http://schemas.openxmlformats.org/officeDocument/2006/relationships/customXml" Target="../ink/ink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hyperlink" Target="http://spacefellowship.com/wp-content/uploads/2009/11/heinke-visual-2.jpg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tags" Target="../tags/tag81.xml"/><Relationship Id="rId7" Type="http://schemas.openxmlformats.org/officeDocument/2006/relationships/image" Target="../media/image112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118.png"/><Relationship Id="rId17" Type="http://schemas.openxmlformats.org/officeDocument/2006/relationships/image" Target="../media/image123.jpeg"/><Relationship Id="rId2" Type="http://schemas.openxmlformats.org/officeDocument/2006/relationships/tags" Target="../tags/tag83.xml"/><Relationship Id="rId16" Type="http://schemas.openxmlformats.org/officeDocument/2006/relationships/image" Target="../media/image122.jpe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117.png"/><Relationship Id="rId5" Type="http://schemas.openxmlformats.org/officeDocument/2006/relationships/tags" Target="../tags/tag86.xml"/><Relationship Id="rId15" Type="http://schemas.openxmlformats.org/officeDocument/2006/relationships/image" Target="../media/image121.png"/><Relationship Id="rId10" Type="http://schemas.openxmlformats.org/officeDocument/2006/relationships/image" Target="../media/image116.png"/><Relationship Id="rId19" Type="http://schemas.openxmlformats.org/officeDocument/2006/relationships/image" Target="../media/image125.png"/><Relationship Id="rId4" Type="http://schemas.openxmlformats.org/officeDocument/2006/relationships/tags" Target="../tags/tag85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2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tags" Target="../tags/tag92.xml"/><Relationship Id="rId7" Type="http://schemas.openxmlformats.org/officeDocument/2006/relationships/image" Target="../media/image128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27.png"/><Relationship Id="rId11" Type="http://schemas.openxmlformats.org/officeDocument/2006/relationships/image" Target="../media/image15.png"/><Relationship Id="rId5" Type="http://schemas.openxmlformats.org/officeDocument/2006/relationships/image" Target="../media/image126.png"/><Relationship Id="rId10" Type="http://schemas.openxmlformats.org/officeDocument/2006/relationships/image" Target="../media/image130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34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1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7.png"/><Relationship Id="rId5" Type="http://schemas.openxmlformats.org/officeDocument/2006/relationships/tags" Target="../tags/tag13.xml"/><Relationship Id="rId10" Type="http://schemas.openxmlformats.org/officeDocument/2006/relationships/image" Target="../media/image16.png"/><Relationship Id="rId4" Type="http://schemas.openxmlformats.org/officeDocument/2006/relationships/tags" Target="../tags/tag12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4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[DTA Home Page]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9838" y="99219"/>
            <a:ext cx="1547812" cy="1025525"/>
          </a:xfrm>
          <a:prstGeom prst="rect">
            <a:avLst/>
          </a:prstGeom>
          <a:noFill/>
        </p:spPr>
      </p:pic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5435600" y="86519"/>
            <a:ext cx="23764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333399"/>
                </a:solidFill>
              </a:rPr>
              <a:t>Department of Theoretical Astrophysics</a:t>
            </a:r>
            <a:endParaRPr lang="ru-RU" sz="2000" b="1" dirty="0">
              <a:solidFill>
                <a:srgbClr val="333399"/>
              </a:solidFill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479351" y="1835501"/>
            <a:ext cx="84604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>
                <a:solidFill>
                  <a:srgbClr val="000000"/>
                </a:solidFill>
              </a:rPr>
              <a:t>П. С.</a:t>
            </a:r>
            <a:r>
              <a:rPr lang="en-US" sz="2000" b="1" u="sng" dirty="0">
                <a:solidFill>
                  <a:srgbClr val="000000"/>
                </a:solidFill>
              </a:rPr>
              <a:t> </a:t>
            </a:r>
            <a:r>
              <a:rPr lang="ru-RU" sz="2000" b="1" u="sng" dirty="0" err="1">
                <a:solidFill>
                  <a:srgbClr val="000000"/>
                </a:solidFill>
              </a:rPr>
              <a:t>Штернин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  <a:r>
              <a:rPr lang="ru-RU" sz="2000" b="1" dirty="0">
                <a:solidFill>
                  <a:srgbClr val="000000"/>
                </a:solidFill>
              </a:rPr>
              <a:t>Д. Д. </a:t>
            </a:r>
            <a:r>
              <a:rPr lang="ru-RU" sz="2000" b="1" dirty="0" err="1">
                <a:solidFill>
                  <a:srgbClr val="000000"/>
                </a:solidFill>
              </a:rPr>
              <a:t>Офенгейм</a:t>
            </a:r>
            <a:r>
              <a:rPr lang="ru-RU" sz="2000" b="1" dirty="0">
                <a:solidFill>
                  <a:srgbClr val="000000"/>
                </a:solidFill>
              </a:rPr>
              <a:t>, </a:t>
            </a:r>
            <a:endParaRPr lang="en-US" sz="20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W.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C. G. Ho, C. O. </a:t>
            </a:r>
            <a:r>
              <a:rPr lang="en-US" sz="2000" b="1" dirty="0" err="1">
                <a:solidFill>
                  <a:srgbClr val="000000"/>
                </a:solidFill>
              </a:rPr>
              <a:t>Heinke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  <a:r>
              <a:rPr lang="ru-RU" sz="2000" b="1" dirty="0">
                <a:solidFill>
                  <a:srgbClr val="000000"/>
                </a:solidFill>
              </a:rPr>
              <a:t>Д.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ru-RU" sz="2000" b="1" dirty="0">
                <a:solidFill>
                  <a:srgbClr val="000000"/>
                </a:solidFill>
              </a:rPr>
              <a:t>Г. Яковлев, </a:t>
            </a:r>
            <a:r>
              <a:rPr lang="en-US" sz="2000" b="1" dirty="0">
                <a:solidFill>
                  <a:srgbClr val="000000"/>
                </a:solidFill>
              </a:rPr>
              <a:t>D. J.  </a:t>
            </a:r>
            <a:r>
              <a:rPr lang="en-US" sz="2000" b="1" dirty="0" err="1">
                <a:solidFill>
                  <a:srgbClr val="000000"/>
                </a:solidFill>
              </a:rPr>
              <a:t>Patnaude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683567" y="2996952"/>
            <a:ext cx="80519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9999"/>
                </a:solidFill>
              </a:rPr>
              <a:t>Модельно-независимые ограничения на параметры сверхтекучести сверхплотного вещества из анализа остывания нейтронной звезды в остатке сверхновой Кассиопея А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168939" y="6023029"/>
            <a:ext cx="6709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«Астрофизика высоких энергий сегодня и завтра» </a:t>
            </a:r>
            <a:r>
              <a:rPr lang="en-US" dirty="0">
                <a:solidFill>
                  <a:srgbClr val="000000"/>
                </a:solidFill>
              </a:rPr>
              <a:t>HEA-2019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</a:rPr>
              <a:t>Москва, ИКИ</a:t>
            </a:r>
            <a:r>
              <a:rPr lang="en-US" dirty="0">
                <a:solidFill>
                  <a:srgbClr val="000000"/>
                </a:solidFill>
              </a:rPr>
              <a:t>, 17—20</a:t>
            </a:r>
            <a:r>
              <a:rPr lang="ru-RU" dirty="0">
                <a:solidFill>
                  <a:srgbClr val="000000"/>
                </a:solidFill>
              </a:rPr>
              <a:t> декабря 201</a:t>
            </a:r>
            <a:r>
              <a:rPr lang="en-US" dirty="0">
                <a:solidFill>
                  <a:srgbClr val="000000"/>
                </a:solidFill>
              </a:rPr>
              <a:t>9</a:t>
            </a:r>
            <a:r>
              <a:rPr lang="ru-RU" dirty="0">
                <a:solidFill>
                  <a:srgbClr val="000000"/>
                </a:solidFill>
              </a:rPr>
              <a:t> г.</a:t>
            </a:r>
          </a:p>
        </p:txBody>
      </p:sp>
      <p:pic>
        <p:nvPicPr>
          <p:cNvPr id="1026" name="Picture 2" descr="http://www.ioffe.ru/icons/ptilgol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9" y="78591"/>
            <a:ext cx="2886075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87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2pPr>
              <a:lvl3pPr marL="11430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3pPr>
              <a:lvl4pPr marL="16002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4pPr>
              <a:lvl5pPr marL="20574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000" dirty="0"/>
                <a:t>План</a:t>
              </a: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971436"/>
            <a:ext cx="764305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Мотивация: нейтронная звезда в Кассиопее А и нейтронная сверхтекучесть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1844824"/>
            <a:ext cx="469731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Остывание </a:t>
            </a:r>
            <a:r>
              <a:rPr lang="ru-RU" dirty="0" err="1">
                <a:solidFill>
                  <a:prstClr val="white"/>
                </a:solidFill>
              </a:rPr>
              <a:t>несверхтекучих</a:t>
            </a:r>
            <a:r>
              <a:rPr lang="ru-RU" dirty="0">
                <a:solidFill>
                  <a:prstClr val="white"/>
                </a:solidFill>
              </a:rPr>
              <a:t> нейтронных звёзд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4662" y="3635203"/>
            <a:ext cx="7989175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Применение к Кассиопее А.</a:t>
            </a:r>
          </a:p>
          <a:p>
            <a:r>
              <a:rPr lang="ru-RU" dirty="0">
                <a:solidFill>
                  <a:prstClr val="white"/>
                </a:solidFill>
              </a:rPr>
              <a:t>Ограничения, не зависящие от уравнения состояния и профиля сверхтекучести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4662" y="2780928"/>
            <a:ext cx="642926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Остывание сверхтекучих звёзд. Аналитические аппроксимации</a:t>
            </a:r>
          </a:p>
        </p:txBody>
      </p:sp>
    </p:spTree>
    <p:extLst>
      <p:ext uri="{BB962C8B-B14F-4D97-AF65-F5344CB8AC3E}">
        <p14:creationId xmlns:p14="http://schemas.microsoft.com/office/powerpoint/2010/main" val="4215555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2pPr>
              <a:lvl3pPr marL="11430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3pPr>
              <a:lvl4pPr marL="16002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4pPr>
              <a:lvl5pPr marL="20574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000" dirty="0"/>
                <a:t>Сверхтекучесть в ядре НЗ. Зоопарк моделей</a:t>
              </a:r>
              <a:endParaRPr lang="ru-RU" sz="2000" dirty="0">
                <a:solidFill>
                  <a:srgbClr val="FF0000"/>
                </a:solidFill>
              </a:endParaRP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899592" y="891245"/>
                <a:ext cx="2843808" cy="64633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rgbClr val="003399"/>
                    </a:solidFill>
                  </a:rPr>
                  <a:t>Протонное спаривание в </a:t>
                </a:r>
                <a:r>
                  <a:rPr lang="ru-RU" b="1" dirty="0" err="1">
                    <a:solidFill>
                      <a:srgbClr val="003399"/>
                    </a:solidFill>
                  </a:rPr>
                  <a:t>синглетном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003399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b="1" dirty="0">
                    <a:solidFill>
                      <a:srgbClr val="003399"/>
                    </a:solidFill>
                  </a:rPr>
                  <a:t>канале</a:t>
                </a:r>
                <a:endParaRPr lang="ru-RU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891245"/>
                <a:ext cx="2843808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2060848"/>
            <a:ext cx="3435515" cy="35283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1938070"/>
            <a:ext cx="3528392" cy="37351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90847" y="5781307"/>
            <a:ext cx="256230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Рисунки из </a:t>
            </a:r>
            <a:r>
              <a:rPr lang="en-US" dirty="0"/>
              <a:t>Ho et al 2015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436096" y="891585"/>
            <a:ext cx="302480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3399"/>
                </a:solidFill>
              </a:rPr>
              <a:t>Нейтронное спаривание в триплетном </a:t>
            </a:r>
            <a:r>
              <a:rPr lang="en-US" b="1" dirty="0">
                <a:solidFill>
                  <a:srgbClr val="003399"/>
                </a:solidFill>
              </a:rPr>
              <a:t> </a:t>
            </a:r>
            <a:r>
              <a:rPr lang="ru-RU" b="1" dirty="0">
                <a:solidFill>
                  <a:srgbClr val="003399"/>
                </a:solidFill>
              </a:rPr>
              <a:t>канале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690" y="1672927"/>
            <a:ext cx="1711238" cy="2651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295" y="1641679"/>
            <a:ext cx="1907809" cy="26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35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Рисунок 146" descr="alumina2npsf.jpg"/>
          <p:cNvPicPr>
            <a:picLocks noChangeAspect="1"/>
          </p:cNvPicPr>
          <p:nvPr/>
        </p:nvPicPr>
        <p:blipFill rotWithShape="1">
          <a:blip r:embed="rId3" cstate="print"/>
          <a:srcRect l="1213" t="2288" r="6823"/>
          <a:stretch/>
        </p:blipFill>
        <p:spPr>
          <a:xfrm>
            <a:off x="5292080" y="3449395"/>
            <a:ext cx="2952000" cy="3136559"/>
          </a:xfrm>
          <a:prstGeom prst="rect">
            <a:avLst/>
          </a:prstGeom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2pPr>
              <a:lvl3pPr marL="11430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3pPr>
              <a:lvl4pPr marL="16002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4pPr>
              <a:lvl5pPr marL="20574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000" dirty="0"/>
                <a:t>Стандартная модель</a:t>
              </a:r>
              <a:r>
                <a:rPr lang="en-US" sz="2000" dirty="0"/>
                <a:t> </a:t>
              </a:r>
              <a:r>
                <a:rPr lang="ru-RU" sz="2000" dirty="0"/>
                <a:t>остывания </a:t>
              </a:r>
              <a:r>
                <a:rPr lang="en-US" sz="2000" dirty="0" err="1"/>
                <a:t>CasA</a:t>
              </a:r>
              <a:r>
                <a:rPr lang="en-US" sz="2000" dirty="0"/>
                <a:t> (PS+11, Page+11)</a:t>
              </a:r>
              <a:endParaRPr lang="ru-RU" sz="2000" dirty="0">
                <a:solidFill>
                  <a:srgbClr val="FF0000"/>
                </a:solidFill>
              </a:endParaRP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144" name="TextBox 143"/>
          <p:cNvSpPr txBox="1"/>
          <p:nvPr/>
        </p:nvSpPr>
        <p:spPr>
          <a:xfrm>
            <a:off x="2656914" y="1105747"/>
            <a:ext cx="266675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Области ответственности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158247" y="1767301"/>
            <a:ext cx="3069558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S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ru-RU" dirty="0"/>
              <a:t>протонная сверхтекучесть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3912450" y="1628800"/>
            <a:ext cx="487761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3399"/>
                </a:solidFill>
              </a:rPr>
              <a:t>Подавление стандартных нейтринных процессов (с участием протонов); замедление</a:t>
            </a:r>
            <a:r>
              <a:rPr lang="en-US" b="1" dirty="0">
                <a:solidFill>
                  <a:srgbClr val="003399"/>
                </a:solidFill>
              </a:rPr>
              <a:t> </a:t>
            </a:r>
            <a:r>
              <a:rPr lang="ru-RU" b="1" dirty="0">
                <a:solidFill>
                  <a:srgbClr val="003399"/>
                </a:solidFill>
              </a:rPr>
              <a:t>начальной стадии остывания</a:t>
            </a:r>
            <a:endParaRPr lang="ru-RU" dirty="0"/>
          </a:p>
        </p:txBody>
      </p:sp>
      <p:sp>
        <p:nvSpPr>
          <p:cNvPr id="149" name="TextBox 148"/>
          <p:cNvSpPr txBox="1"/>
          <p:nvPr/>
        </p:nvSpPr>
        <p:spPr>
          <a:xfrm>
            <a:off x="182993" y="2976262"/>
            <a:ext cx="3457678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aseline="30000" dirty="0"/>
              <a:t>3</a:t>
            </a:r>
            <a:r>
              <a:rPr lang="en-US" dirty="0"/>
              <a:t>P</a:t>
            </a:r>
            <a:r>
              <a:rPr lang="en-US" baseline="-25000" dirty="0"/>
              <a:t>J</a:t>
            </a:r>
            <a:r>
              <a:rPr lang="en-US" dirty="0"/>
              <a:t>/</a:t>
            </a:r>
            <a:r>
              <a:rPr lang="en-US" baseline="30000" dirty="0"/>
              <a:t>3</a:t>
            </a:r>
            <a:r>
              <a:rPr lang="en-US" dirty="0"/>
              <a:t>F</a:t>
            </a:r>
            <a:r>
              <a:rPr lang="en-US" baseline="-25000" dirty="0"/>
              <a:t>J </a:t>
            </a:r>
            <a:r>
              <a:rPr lang="ru-RU" dirty="0"/>
              <a:t>нейтронная сверхтекучесть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3912450" y="2852936"/>
            <a:ext cx="487761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3399"/>
                </a:solidFill>
              </a:rPr>
              <a:t>Усиление нейтринного излучения за счёт процессов образования </a:t>
            </a:r>
            <a:r>
              <a:rPr lang="ru-RU" b="1" dirty="0" err="1">
                <a:solidFill>
                  <a:srgbClr val="003399"/>
                </a:solidFill>
              </a:rPr>
              <a:t>куперовских</a:t>
            </a:r>
            <a:r>
              <a:rPr lang="ru-RU" b="1" dirty="0">
                <a:solidFill>
                  <a:srgbClr val="003399"/>
                </a:solidFill>
              </a:rPr>
              <a:t> пар</a:t>
            </a:r>
            <a:endParaRPr lang="ru-RU" dirty="0"/>
          </a:p>
        </p:txBody>
      </p:sp>
      <p:sp>
        <p:nvSpPr>
          <p:cNvPr id="126" name="TextBox 125"/>
          <p:cNvSpPr txBox="1"/>
          <p:nvPr/>
        </p:nvSpPr>
        <p:spPr>
          <a:xfrm>
            <a:off x="0" y="69269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3399"/>
                </a:solidFill>
              </a:rPr>
              <a:t>Сильная протонная сверхтекучесть и умеренная нейтронная сверхтекучесть</a:t>
            </a:r>
            <a:endParaRPr lang="ru-RU" dirty="0"/>
          </a:p>
        </p:txBody>
      </p:sp>
      <p:pic>
        <p:nvPicPr>
          <p:cNvPr id="133" name="Picture 6" descr="CoolSF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25" t="9709" r="25781" b="14186"/>
          <a:stretch>
            <a:fillRect/>
          </a:stretch>
        </p:blipFill>
        <p:spPr>
          <a:xfrm>
            <a:off x="308180" y="3568730"/>
            <a:ext cx="3207304" cy="2873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4318357"/>
            <a:ext cx="636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 SF</a:t>
            </a:r>
            <a:endParaRPr lang="ru-RU" sz="1600" dirty="0"/>
          </a:p>
        </p:txBody>
      </p:sp>
      <p:sp>
        <p:nvSpPr>
          <p:cNvPr id="134" name="TextBox 133"/>
          <p:cNvSpPr txBox="1"/>
          <p:nvPr/>
        </p:nvSpPr>
        <p:spPr>
          <a:xfrm>
            <a:off x="2123728" y="3979803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p SF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057410" y="5229200"/>
            <a:ext cx="1066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 SF + n SF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388107" y="5272133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</a:rPr>
              <a:t>n SF</a:t>
            </a:r>
            <a:endParaRPr lang="ru-RU" sz="1600" dirty="0">
              <a:solidFill>
                <a:schemeClr val="accent4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766208"/>
            <a:ext cx="1311802" cy="1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85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2pPr>
              <a:lvl3pPr marL="11430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3pPr>
              <a:lvl4pPr marL="16002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4pPr>
              <a:lvl5pPr marL="20574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000" dirty="0"/>
                <a:t>Излучение нейтрино при </a:t>
              </a:r>
              <a:r>
                <a:rPr lang="ru-RU" sz="2000" dirty="0" err="1"/>
                <a:t>куперовском</a:t>
              </a:r>
              <a:r>
                <a:rPr lang="ru-RU" sz="2000" dirty="0"/>
                <a:t> спаривании</a:t>
              </a: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82" name="Text Box 6"/>
          <p:cNvSpPr txBox="1">
            <a:spLocks noChangeArrowheads="1"/>
          </p:cNvSpPr>
          <p:nvPr/>
        </p:nvSpPr>
        <p:spPr bwMode="auto">
          <a:xfrm>
            <a:off x="381000" y="1224931"/>
            <a:ext cx="441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000" b="1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466442" y="764704"/>
            <a:ext cx="43524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b="1" i="1" dirty="0">
                <a:solidFill>
                  <a:srgbClr val="00B0F0"/>
                </a:solidFill>
                <a:latin typeface="Times New Roman" pitchFamily="18" charset="0"/>
              </a:rPr>
              <a:t>Flowers, Ruderman and Suth</a:t>
            </a:r>
            <a:r>
              <a:rPr lang="en-US" b="1" i="1" dirty="0">
                <a:solidFill>
                  <a:srgbClr val="00B0F0"/>
                </a:solidFill>
                <a:latin typeface="Times New Roman" pitchFamily="18" charset="0"/>
              </a:rPr>
              <a:t>e</a:t>
            </a:r>
            <a:r>
              <a:rPr lang="pl-PL" b="1" i="1" dirty="0">
                <a:solidFill>
                  <a:srgbClr val="00B0F0"/>
                </a:solidFill>
                <a:latin typeface="Times New Roman" pitchFamily="18" charset="0"/>
              </a:rPr>
              <a:t>rland </a:t>
            </a:r>
            <a:r>
              <a:rPr lang="en-US" b="1" i="1" dirty="0">
                <a:solidFill>
                  <a:srgbClr val="00B0F0"/>
                </a:solidFill>
                <a:latin typeface="Times New Roman" pitchFamily="18" charset="0"/>
              </a:rPr>
              <a:t> (</a:t>
            </a:r>
            <a:r>
              <a:rPr lang="pl-PL" b="1" i="1" dirty="0">
                <a:solidFill>
                  <a:srgbClr val="00B0F0"/>
                </a:solidFill>
                <a:latin typeface="Times New Roman" pitchFamily="18" charset="0"/>
              </a:rPr>
              <a:t>1976</a:t>
            </a:r>
            <a:r>
              <a:rPr lang="en-US" b="1" i="1" dirty="0">
                <a:solidFill>
                  <a:srgbClr val="00B0F0"/>
                </a:solidFill>
                <a:latin typeface="Times New Roman" pitchFamily="18" charset="0"/>
              </a:rPr>
              <a:t>)</a:t>
            </a:r>
            <a:endParaRPr lang="pl-PL" b="1" i="1" dirty="0">
              <a:solidFill>
                <a:srgbClr val="00B0F0"/>
              </a:solidFill>
              <a:latin typeface="Times New Roman" pitchFamily="18" charset="0"/>
            </a:endParaRPr>
          </a:p>
        </p:txBody>
      </p:sp>
      <p:pic>
        <p:nvPicPr>
          <p:cNvPr id="84" name="Picture 8" descr="dis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7816" y="2375192"/>
            <a:ext cx="3438525" cy="3224212"/>
          </a:xfrm>
          <a:prstGeom prst="rect">
            <a:avLst/>
          </a:prstGeom>
          <a:noFill/>
        </p:spPr>
      </p:pic>
      <p:sp>
        <p:nvSpPr>
          <p:cNvPr id="85" name="Line 10"/>
          <p:cNvSpPr>
            <a:spLocks noChangeShapeType="1"/>
          </p:cNvSpPr>
          <p:nvPr/>
        </p:nvSpPr>
        <p:spPr bwMode="auto">
          <a:xfrm flipH="1">
            <a:off x="2699792" y="3140645"/>
            <a:ext cx="142875" cy="360363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3399"/>
              </a:solidFill>
            </a:endParaRPr>
          </a:p>
        </p:txBody>
      </p:sp>
      <p:pic>
        <p:nvPicPr>
          <p:cNvPr id="87" name="Picture 9" descr="LCBF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31" t="9710" r="26562" b="8590"/>
          <a:stretch>
            <a:fillRect/>
          </a:stretch>
        </p:blipFill>
        <p:spPr>
          <a:xfrm>
            <a:off x="5105143" y="2429771"/>
            <a:ext cx="3355289" cy="2881601"/>
          </a:xfrm>
          <a:prstGeom prst="rect">
            <a:avLst/>
          </a:prstGeom>
        </p:spPr>
      </p:pic>
      <p:grpSp>
        <p:nvGrpSpPr>
          <p:cNvPr id="1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5028882" y="764704"/>
            <a:ext cx="2015076" cy="296911"/>
            <a:chOff x="0" y="3"/>
            <a:chExt cx="5762" cy="849"/>
          </a:xfrm>
        </p:grpSpPr>
        <p:sp>
          <p:nvSpPr>
            <p:cNvPr id="31" name="Freeform 5"/>
            <p:cNvSpPr>
              <a:spLocks noChangeAspect="1"/>
            </p:cNvSpPr>
            <p:nvPr/>
          </p:nvSpPr>
          <p:spPr bwMode="auto">
            <a:xfrm>
              <a:off x="278" y="3"/>
              <a:ext cx="279" cy="78"/>
            </a:xfrm>
            <a:custGeom>
              <a:avLst/>
              <a:gdLst>
                <a:gd name="T0" fmla="*/ 279 w 279"/>
                <a:gd name="T1" fmla="*/ 12 h 78"/>
                <a:gd name="T2" fmla="*/ 265 w 279"/>
                <a:gd name="T3" fmla="*/ 0 h 78"/>
                <a:gd name="T4" fmla="*/ 260 w 279"/>
                <a:gd name="T5" fmla="*/ 6 h 78"/>
                <a:gd name="T6" fmla="*/ 245 w 279"/>
                <a:gd name="T7" fmla="*/ 20 h 78"/>
                <a:gd name="T8" fmla="*/ 223 w 279"/>
                <a:gd name="T9" fmla="*/ 34 h 78"/>
                <a:gd name="T10" fmla="*/ 197 w 279"/>
                <a:gd name="T11" fmla="*/ 40 h 78"/>
                <a:gd name="T12" fmla="*/ 168 w 279"/>
                <a:gd name="T13" fmla="*/ 33 h 78"/>
                <a:gd name="T14" fmla="*/ 142 w 279"/>
                <a:gd name="T15" fmla="*/ 19 h 78"/>
                <a:gd name="T16" fmla="*/ 113 w 279"/>
                <a:gd name="T17" fmla="*/ 4 h 78"/>
                <a:gd name="T18" fmla="*/ 90 w 279"/>
                <a:gd name="T19" fmla="*/ 0 h 78"/>
                <a:gd name="T20" fmla="*/ 69 w 279"/>
                <a:gd name="T21" fmla="*/ 3 h 78"/>
                <a:gd name="T22" fmla="*/ 49 w 279"/>
                <a:gd name="T23" fmla="*/ 15 h 78"/>
                <a:gd name="T24" fmla="*/ 27 w 279"/>
                <a:gd name="T25" fmla="*/ 35 h 78"/>
                <a:gd name="T26" fmla="*/ 0 w 279"/>
                <a:gd name="T27" fmla="*/ 65 h 78"/>
                <a:gd name="T28" fmla="*/ 13 w 279"/>
                <a:gd name="T29" fmla="*/ 78 h 78"/>
                <a:gd name="T30" fmla="*/ 19 w 279"/>
                <a:gd name="T31" fmla="*/ 71 h 78"/>
                <a:gd name="T32" fmla="*/ 34 w 279"/>
                <a:gd name="T33" fmla="*/ 57 h 78"/>
                <a:gd name="T34" fmla="*/ 55 w 279"/>
                <a:gd name="T35" fmla="*/ 44 h 78"/>
                <a:gd name="T36" fmla="*/ 82 w 279"/>
                <a:gd name="T37" fmla="*/ 38 h 78"/>
                <a:gd name="T38" fmla="*/ 111 w 279"/>
                <a:gd name="T39" fmla="*/ 45 h 78"/>
                <a:gd name="T40" fmla="*/ 136 w 279"/>
                <a:gd name="T41" fmla="*/ 59 h 78"/>
                <a:gd name="T42" fmla="*/ 166 w 279"/>
                <a:gd name="T43" fmla="*/ 73 h 78"/>
                <a:gd name="T44" fmla="*/ 189 w 279"/>
                <a:gd name="T45" fmla="*/ 78 h 78"/>
                <a:gd name="T46" fmla="*/ 210 w 279"/>
                <a:gd name="T47" fmla="*/ 74 h 78"/>
                <a:gd name="T48" fmla="*/ 230 w 279"/>
                <a:gd name="T49" fmla="*/ 63 h 78"/>
                <a:gd name="T50" fmla="*/ 251 w 279"/>
                <a:gd name="T51" fmla="*/ 43 h 78"/>
                <a:gd name="T52" fmla="*/ 279 w 279"/>
                <a:gd name="T53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9" h="78">
                  <a:moveTo>
                    <a:pt x="279" y="12"/>
                  </a:moveTo>
                  <a:lnTo>
                    <a:pt x="265" y="0"/>
                  </a:lnTo>
                  <a:lnTo>
                    <a:pt x="260" y="6"/>
                  </a:lnTo>
                  <a:lnTo>
                    <a:pt x="245" y="20"/>
                  </a:lnTo>
                  <a:lnTo>
                    <a:pt x="223" y="34"/>
                  </a:lnTo>
                  <a:lnTo>
                    <a:pt x="197" y="40"/>
                  </a:lnTo>
                  <a:lnTo>
                    <a:pt x="168" y="33"/>
                  </a:lnTo>
                  <a:lnTo>
                    <a:pt x="142" y="19"/>
                  </a:lnTo>
                  <a:lnTo>
                    <a:pt x="113" y="4"/>
                  </a:lnTo>
                  <a:lnTo>
                    <a:pt x="90" y="0"/>
                  </a:lnTo>
                  <a:lnTo>
                    <a:pt x="69" y="3"/>
                  </a:lnTo>
                  <a:lnTo>
                    <a:pt x="49" y="15"/>
                  </a:lnTo>
                  <a:lnTo>
                    <a:pt x="27" y="35"/>
                  </a:lnTo>
                  <a:lnTo>
                    <a:pt x="0" y="65"/>
                  </a:lnTo>
                  <a:lnTo>
                    <a:pt x="13" y="78"/>
                  </a:lnTo>
                  <a:lnTo>
                    <a:pt x="19" y="71"/>
                  </a:lnTo>
                  <a:lnTo>
                    <a:pt x="34" y="57"/>
                  </a:lnTo>
                  <a:lnTo>
                    <a:pt x="55" y="44"/>
                  </a:lnTo>
                  <a:lnTo>
                    <a:pt x="82" y="38"/>
                  </a:lnTo>
                  <a:lnTo>
                    <a:pt x="111" y="45"/>
                  </a:lnTo>
                  <a:lnTo>
                    <a:pt x="136" y="59"/>
                  </a:lnTo>
                  <a:lnTo>
                    <a:pt x="166" y="73"/>
                  </a:lnTo>
                  <a:lnTo>
                    <a:pt x="189" y="78"/>
                  </a:lnTo>
                  <a:lnTo>
                    <a:pt x="210" y="74"/>
                  </a:lnTo>
                  <a:lnTo>
                    <a:pt x="230" y="63"/>
                  </a:lnTo>
                  <a:lnTo>
                    <a:pt x="251" y="43"/>
                  </a:lnTo>
                  <a:lnTo>
                    <a:pt x="279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6"/>
            <p:cNvSpPr>
              <a:spLocks noChangeAspect="1"/>
            </p:cNvSpPr>
            <p:nvPr/>
          </p:nvSpPr>
          <p:spPr bwMode="auto">
            <a:xfrm>
              <a:off x="0" y="208"/>
              <a:ext cx="707" cy="575"/>
            </a:xfrm>
            <a:custGeom>
              <a:avLst/>
              <a:gdLst>
                <a:gd name="T0" fmla="*/ 610 w 707"/>
                <a:gd name="T1" fmla="*/ 64 h 575"/>
                <a:gd name="T2" fmla="*/ 651 w 707"/>
                <a:gd name="T3" fmla="*/ 31 h 575"/>
                <a:gd name="T4" fmla="*/ 696 w 707"/>
                <a:gd name="T5" fmla="*/ 25 h 575"/>
                <a:gd name="T6" fmla="*/ 705 w 707"/>
                <a:gd name="T7" fmla="*/ 18 h 575"/>
                <a:gd name="T8" fmla="*/ 705 w 707"/>
                <a:gd name="T9" fmla="*/ 4 h 575"/>
                <a:gd name="T10" fmla="*/ 525 w 707"/>
                <a:gd name="T11" fmla="*/ 0 h 575"/>
                <a:gd name="T12" fmla="*/ 516 w 707"/>
                <a:gd name="T13" fmla="*/ 2 h 575"/>
                <a:gd name="T14" fmla="*/ 510 w 707"/>
                <a:gd name="T15" fmla="*/ 16 h 575"/>
                <a:gd name="T16" fmla="*/ 525 w 707"/>
                <a:gd name="T17" fmla="*/ 25 h 575"/>
                <a:gd name="T18" fmla="*/ 572 w 707"/>
                <a:gd name="T19" fmla="*/ 37 h 575"/>
                <a:gd name="T20" fmla="*/ 582 w 707"/>
                <a:gd name="T21" fmla="*/ 62 h 575"/>
                <a:gd name="T22" fmla="*/ 580 w 707"/>
                <a:gd name="T23" fmla="*/ 80 h 575"/>
                <a:gd name="T24" fmla="*/ 301 w 707"/>
                <a:gd name="T25" fmla="*/ 15 h 575"/>
                <a:gd name="T26" fmla="*/ 292 w 707"/>
                <a:gd name="T27" fmla="*/ 2 h 575"/>
                <a:gd name="T28" fmla="*/ 274 w 707"/>
                <a:gd name="T29" fmla="*/ 0 h 575"/>
                <a:gd name="T30" fmla="*/ 151 w 707"/>
                <a:gd name="T31" fmla="*/ 0 h 575"/>
                <a:gd name="T32" fmla="*/ 139 w 707"/>
                <a:gd name="T33" fmla="*/ 7 h 575"/>
                <a:gd name="T34" fmla="*/ 143 w 707"/>
                <a:gd name="T35" fmla="*/ 25 h 575"/>
                <a:gd name="T36" fmla="*/ 171 w 707"/>
                <a:gd name="T37" fmla="*/ 26 h 575"/>
                <a:gd name="T38" fmla="*/ 209 w 707"/>
                <a:gd name="T39" fmla="*/ 29 h 575"/>
                <a:gd name="T40" fmla="*/ 105 w 707"/>
                <a:gd name="T41" fmla="*/ 485 h 575"/>
                <a:gd name="T42" fmla="*/ 82 w 707"/>
                <a:gd name="T43" fmla="*/ 528 h 575"/>
                <a:gd name="T44" fmla="*/ 15 w 707"/>
                <a:gd name="T45" fmla="*/ 548 h 575"/>
                <a:gd name="T46" fmla="*/ 6 w 707"/>
                <a:gd name="T47" fmla="*/ 551 h 575"/>
                <a:gd name="T48" fmla="*/ 0 w 707"/>
                <a:gd name="T49" fmla="*/ 565 h 575"/>
                <a:gd name="T50" fmla="*/ 11 w 707"/>
                <a:gd name="T51" fmla="*/ 575 h 575"/>
                <a:gd name="T52" fmla="*/ 186 w 707"/>
                <a:gd name="T53" fmla="*/ 574 h 575"/>
                <a:gd name="T54" fmla="*/ 195 w 707"/>
                <a:gd name="T55" fmla="*/ 567 h 575"/>
                <a:gd name="T56" fmla="*/ 192 w 707"/>
                <a:gd name="T57" fmla="*/ 550 h 575"/>
                <a:gd name="T58" fmla="*/ 151 w 707"/>
                <a:gd name="T59" fmla="*/ 544 h 575"/>
                <a:gd name="T60" fmla="*/ 126 w 707"/>
                <a:gd name="T61" fmla="*/ 524 h 575"/>
                <a:gd name="T62" fmla="*/ 125 w 707"/>
                <a:gd name="T63" fmla="*/ 503 h 575"/>
                <a:gd name="T64" fmla="*/ 238 w 707"/>
                <a:gd name="T65" fmla="*/ 48 h 575"/>
                <a:gd name="T66" fmla="*/ 246 w 707"/>
                <a:gd name="T67" fmla="*/ 62 h 575"/>
                <a:gd name="T68" fmla="*/ 462 w 707"/>
                <a:gd name="T69" fmla="*/ 572 h 575"/>
                <a:gd name="T70" fmla="*/ 476 w 707"/>
                <a:gd name="T71" fmla="*/ 574 h 575"/>
                <a:gd name="T72" fmla="*/ 482 w 707"/>
                <a:gd name="T73" fmla="*/ 566 h 575"/>
                <a:gd name="T74" fmla="*/ 602 w 707"/>
                <a:gd name="T75" fmla="*/ 88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7" h="575">
                  <a:moveTo>
                    <a:pt x="602" y="88"/>
                  </a:moveTo>
                  <a:lnTo>
                    <a:pt x="610" y="64"/>
                  </a:lnTo>
                  <a:lnTo>
                    <a:pt x="625" y="45"/>
                  </a:lnTo>
                  <a:lnTo>
                    <a:pt x="651" y="31"/>
                  </a:lnTo>
                  <a:lnTo>
                    <a:pt x="692" y="25"/>
                  </a:lnTo>
                  <a:lnTo>
                    <a:pt x="696" y="25"/>
                  </a:lnTo>
                  <a:lnTo>
                    <a:pt x="701" y="23"/>
                  </a:lnTo>
                  <a:lnTo>
                    <a:pt x="705" y="18"/>
                  </a:lnTo>
                  <a:lnTo>
                    <a:pt x="707" y="9"/>
                  </a:lnTo>
                  <a:lnTo>
                    <a:pt x="705" y="4"/>
                  </a:lnTo>
                  <a:lnTo>
                    <a:pt x="696" y="0"/>
                  </a:lnTo>
                  <a:lnTo>
                    <a:pt x="525" y="0"/>
                  </a:lnTo>
                  <a:lnTo>
                    <a:pt x="521" y="0"/>
                  </a:lnTo>
                  <a:lnTo>
                    <a:pt x="516" y="2"/>
                  </a:lnTo>
                  <a:lnTo>
                    <a:pt x="512" y="7"/>
                  </a:lnTo>
                  <a:lnTo>
                    <a:pt x="510" y="16"/>
                  </a:lnTo>
                  <a:lnTo>
                    <a:pt x="515" y="25"/>
                  </a:lnTo>
                  <a:lnTo>
                    <a:pt x="525" y="25"/>
                  </a:lnTo>
                  <a:lnTo>
                    <a:pt x="554" y="29"/>
                  </a:lnTo>
                  <a:lnTo>
                    <a:pt x="572" y="37"/>
                  </a:lnTo>
                  <a:lnTo>
                    <a:pt x="580" y="49"/>
                  </a:lnTo>
                  <a:lnTo>
                    <a:pt x="582" y="62"/>
                  </a:lnTo>
                  <a:lnTo>
                    <a:pt x="582" y="71"/>
                  </a:lnTo>
                  <a:lnTo>
                    <a:pt x="580" y="80"/>
                  </a:lnTo>
                  <a:lnTo>
                    <a:pt x="486" y="455"/>
                  </a:lnTo>
                  <a:lnTo>
                    <a:pt x="301" y="15"/>
                  </a:lnTo>
                  <a:lnTo>
                    <a:pt x="296" y="7"/>
                  </a:lnTo>
                  <a:lnTo>
                    <a:pt x="292" y="2"/>
                  </a:lnTo>
                  <a:lnTo>
                    <a:pt x="285" y="0"/>
                  </a:lnTo>
                  <a:lnTo>
                    <a:pt x="274" y="0"/>
                  </a:lnTo>
                  <a:lnTo>
                    <a:pt x="161" y="0"/>
                  </a:lnTo>
                  <a:lnTo>
                    <a:pt x="151" y="0"/>
                  </a:lnTo>
                  <a:lnTo>
                    <a:pt x="143" y="2"/>
                  </a:lnTo>
                  <a:lnTo>
                    <a:pt x="139" y="7"/>
                  </a:lnTo>
                  <a:lnTo>
                    <a:pt x="137" y="16"/>
                  </a:lnTo>
                  <a:lnTo>
                    <a:pt x="143" y="25"/>
                  </a:lnTo>
                  <a:lnTo>
                    <a:pt x="161" y="25"/>
                  </a:lnTo>
                  <a:lnTo>
                    <a:pt x="171" y="26"/>
                  </a:lnTo>
                  <a:lnTo>
                    <a:pt x="191" y="27"/>
                  </a:lnTo>
                  <a:lnTo>
                    <a:pt x="209" y="29"/>
                  </a:lnTo>
                  <a:lnTo>
                    <a:pt x="218" y="33"/>
                  </a:lnTo>
                  <a:lnTo>
                    <a:pt x="105" y="485"/>
                  </a:lnTo>
                  <a:lnTo>
                    <a:pt x="97" y="509"/>
                  </a:lnTo>
                  <a:lnTo>
                    <a:pt x="82" y="528"/>
                  </a:lnTo>
                  <a:lnTo>
                    <a:pt x="56" y="542"/>
                  </a:lnTo>
                  <a:lnTo>
                    <a:pt x="15" y="548"/>
                  </a:lnTo>
                  <a:lnTo>
                    <a:pt x="10" y="549"/>
                  </a:lnTo>
                  <a:lnTo>
                    <a:pt x="6" y="551"/>
                  </a:lnTo>
                  <a:lnTo>
                    <a:pt x="2" y="556"/>
                  </a:lnTo>
                  <a:lnTo>
                    <a:pt x="0" y="565"/>
                  </a:lnTo>
                  <a:lnTo>
                    <a:pt x="3" y="572"/>
                  </a:lnTo>
                  <a:lnTo>
                    <a:pt x="11" y="575"/>
                  </a:lnTo>
                  <a:lnTo>
                    <a:pt x="182" y="575"/>
                  </a:lnTo>
                  <a:lnTo>
                    <a:pt x="186" y="574"/>
                  </a:lnTo>
                  <a:lnTo>
                    <a:pt x="191" y="572"/>
                  </a:lnTo>
                  <a:lnTo>
                    <a:pt x="195" y="567"/>
                  </a:lnTo>
                  <a:lnTo>
                    <a:pt x="197" y="558"/>
                  </a:lnTo>
                  <a:lnTo>
                    <a:pt x="192" y="550"/>
                  </a:lnTo>
                  <a:lnTo>
                    <a:pt x="180" y="548"/>
                  </a:lnTo>
                  <a:lnTo>
                    <a:pt x="151" y="544"/>
                  </a:lnTo>
                  <a:lnTo>
                    <a:pt x="134" y="536"/>
                  </a:lnTo>
                  <a:lnTo>
                    <a:pt x="126" y="524"/>
                  </a:lnTo>
                  <a:lnTo>
                    <a:pt x="125" y="511"/>
                  </a:lnTo>
                  <a:lnTo>
                    <a:pt x="125" y="503"/>
                  </a:lnTo>
                  <a:lnTo>
                    <a:pt x="128" y="492"/>
                  </a:lnTo>
                  <a:lnTo>
                    <a:pt x="238" y="48"/>
                  </a:lnTo>
                  <a:lnTo>
                    <a:pt x="242" y="54"/>
                  </a:lnTo>
                  <a:lnTo>
                    <a:pt x="246" y="62"/>
                  </a:lnTo>
                  <a:lnTo>
                    <a:pt x="455" y="559"/>
                  </a:lnTo>
                  <a:lnTo>
                    <a:pt x="462" y="572"/>
                  </a:lnTo>
                  <a:lnTo>
                    <a:pt x="471" y="575"/>
                  </a:lnTo>
                  <a:lnTo>
                    <a:pt x="476" y="574"/>
                  </a:lnTo>
                  <a:lnTo>
                    <a:pt x="479" y="571"/>
                  </a:lnTo>
                  <a:lnTo>
                    <a:pt x="482" y="566"/>
                  </a:lnTo>
                  <a:lnTo>
                    <a:pt x="484" y="557"/>
                  </a:lnTo>
                  <a:lnTo>
                    <a:pt x="602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7"/>
            <p:cNvSpPr>
              <a:spLocks noChangeAspect="1"/>
            </p:cNvSpPr>
            <p:nvPr/>
          </p:nvSpPr>
          <p:spPr bwMode="auto">
            <a:xfrm>
              <a:off x="969" y="292"/>
              <a:ext cx="557" cy="560"/>
            </a:xfrm>
            <a:custGeom>
              <a:avLst/>
              <a:gdLst>
                <a:gd name="T0" fmla="*/ 296 w 557"/>
                <a:gd name="T1" fmla="*/ 297 h 560"/>
                <a:gd name="T2" fmla="*/ 530 w 557"/>
                <a:gd name="T3" fmla="*/ 297 h 560"/>
                <a:gd name="T4" fmla="*/ 539 w 557"/>
                <a:gd name="T5" fmla="*/ 297 h 560"/>
                <a:gd name="T6" fmla="*/ 548 w 557"/>
                <a:gd name="T7" fmla="*/ 295 h 560"/>
                <a:gd name="T8" fmla="*/ 555 w 557"/>
                <a:gd name="T9" fmla="*/ 290 h 560"/>
                <a:gd name="T10" fmla="*/ 557 w 557"/>
                <a:gd name="T11" fmla="*/ 280 h 560"/>
                <a:gd name="T12" fmla="*/ 555 w 557"/>
                <a:gd name="T13" fmla="*/ 270 h 560"/>
                <a:gd name="T14" fmla="*/ 548 w 557"/>
                <a:gd name="T15" fmla="*/ 265 h 560"/>
                <a:gd name="T16" fmla="*/ 539 w 557"/>
                <a:gd name="T17" fmla="*/ 263 h 560"/>
                <a:gd name="T18" fmla="*/ 530 w 557"/>
                <a:gd name="T19" fmla="*/ 263 h 560"/>
                <a:gd name="T20" fmla="*/ 296 w 557"/>
                <a:gd name="T21" fmla="*/ 263 h 560"/>
                <a:gd name="T22" fmla="*/ 296 w 557"/>
                <a:gd name="T23" fmla="*/ 28 h 560"/>
                <a:gd name="T24" fmla="*/ 296 w 557"/>
                <a:gd name="T25" fmla="*/ 18 h 560"/>
                <a:gd name="T26" fmla="*/ 294 w 557"/>
                <a:gd name="T27" fmla="*/ 9 h 560"/>
                <a:gd name="T28" fmla="*/ 288 w 557"/>
                <a:gd name="T29" fmla="*/ 2 h 560"/>
                <a:gd name="T30" fmla="*/ 279 w 557"/>
                <a:gd name="T31" fmla="*/ 0 h 560"/>
                <a:gd name="T32" fmla="*/ 269 w 557"/>
                <a:gd name="T33" fmla="*/ 2 h 560"/>
                <a:gd name="T34" fmla="*/ 264 w 557"/>
                <a:gd name="T35" fmla="*/ 9 h 560"/>
                <a:gd name="T36" fmla="*/ 262 w 557"/>
                <a:gd name="T37" fmla="*/ 18 h 560"/>
                <a:gd name="T38" fmla="*/ 262 w 557"/>
                <a:gd name="T39" fmla="*/ 28 h 560"/>
                <a:gd name="T40" fmla="*/ 262 w 557"/>
                <a:gd name="T41" fmla="*/ 263 h 560"/>
                <a:gd name="T42" fmla="*/ 27 w 557"/>
                <a:gd name="T43" fmla="*/ 263 h 560"/>
                <a:gd name="T44" fmla="*/ 18 w 557"/>
                <a:gd name="T45" fmla="*/ 263 h 560"/>
                <a:gd name="T46" fmla="*/ 9 w 557"/>
                <a:gd name="T47" fmla="*/ 265 h 560"/>
                <a:gd name="T48" fmla="*/ 2 w 557"/>
                <a:gd name="T49" fmla="*/ 270 h 560"/>
                <a:gd name="T50" fmla="*/ 0 w 557"/>
                <a:gd name="T51" fmla="*/ 280 h 560"/>
                <a:gd name="T52" fmla="*/ 2 w 557"/>
                <a:gd name="T53" fmla="*/ 290 h 560"/>
                <a:gd name="T54" fmla="*/ 9 w 557"/>
                <a:gd name="T55" fmla="*/ 295 h 560"/>
                <a:gd name="T56" fmla="*/ 18 w 557"/>
                <a:gd name="T57" fmla="*/ 297 h 560"/>
                <a:gd name="T58" fmla="*/ 27 w 557"/>
                <a:gd name="T59" fmla="*/ 297 h 560"/>
                <a:gd name="T60" fmla="*/ 262 w 557"/>
                <a:gd name="T61" fmla="*/ 297 h 560"/>
                <a:gd name="T62" fmla="*/ 262 w 557"/>
                <a:gd name="T63" fmla="*/ 532 h 560"/>
                <a:gd name="T64" fmla="*/ 262 w 557"/>
                <a:gd name="T65" fmla="*/ 542 h 560"/>
                <a:gd name="T66" fmla="*/ 264 w 557"/>
                <a:gd name="T67" fmla="*/ 551 h 560"/>
                <a:gd name="T68" fmla="*/ 269 w 557"/>
                <a:gd name="T69" fmla="*/ 557 h 560"/>
                <a:gd name="T70" fmla="*/ 279 w 557"/>
                <a:gd name="T71" fmla="*/ 560 h 560"/>
                <a:gd name="T72" fmla="*/ 288 w 557"/>
                <a:gd name="T73" fmla="*/ 557 h 560"/>
                <a:gd name="T74" fmla="*/ 294 w 557"/>
                <a:gd name="T75" fmla="*/ 551 h 560"/>
                <a:gd name="T76" fmla="*/ 296 w 557"/>
                <a:gd name="T77" fmla="*/ 542 h 560"/>
                <a:gd name="T78" fmla="*/ 296 w 557"/>
                <a:gd name="T79" fmla="*/ 532 h 560"/>
                <a:gd name="T80" fmla="*/ 296 w 557"/>
                <a:gd name="T81" fmla="*/ 297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7" h="560">
                  <a:moveTo>
                    <a:pt x="296" y="297"/>
                  </a:moveTo>
                  <a:lnTo>
                    <a:pt x="530" y="297"/>
                  </a:lnTo>
                  <a:lnTo>
                    <a:pt x="539" y="297"/>
                  </a:lnTo>
                  <a:lnTo>
                    <a:pt x="548" y="295"/>
                  </a:lnTo>
                  <a:lnTo>
                    <a:pt x="555" y="290"/>
                  </a:lnTo>
                  <a:lnTo>
                    <a:pt x="557" y="280"/>
                  </a:lnTo>
                  <a:lnTo>
                    <a:pt x="555" y="270"/>
                  </a:lnTo>
                  <a:lnTo>
                    <a:pt x="548" y="265"/>
                  </a:lnTo>
                  <a:lnTo>
                    <a:pt x="539" y="263"/>
                  </a:lnTo>
                  <a:lnTo>
                    <a:pt x="530" y="263"/>
                  </a:lnTo>
                  <a:lnTo>
                    <a:pt x="296" y="263"/>
                  </a:lnTo>
                  <a:lnTo>
                    <a:pt x="296" y="28"/>
                  </a:lnTo>
                  <a:lnTo>
                    <a:pt x="296" y="18"/>
                  </a:lnTo>
                  <a:lnTo>
                    <a:pt x="294" y="9"/>
                  </a:lnTo>
                  <a:lnTo>
                    <a:pt x="288" y="2"/>
                  </a:lnTo>
                  <a:lnTo>
                    <a:pt x="279" y="0"/>
                  </a:lnTo>
                  <a:lnTo>
                    <a:pt x="269" y="2"/>
                  </a:lnTo>
                  <a:lnTo>
                    <a:pt x="264" y="9"/>
                  </a:lnTo>
                  <a:lnTo>
                    <a:pt x="262" y="18"/>
                  </a:lnTo>
                  <a:lnTo>
                    <a:pt x="262" y="28"/>
                  </a:lnTo>
                  <a:lnTo>
                    <a:pt x="262" y="263"/>
                  </a:lnTo>
                  <a:lnTo>
                    <a:pt x="27" y="263"/>
                  </a:lnTo>
                  <a:lnTo>
                    <a:pt x="18" y="263"/>
                  </a:lnTo>
                  <a:lnTo>
                    <a:pt x="9" y="265"/>
                  </a:lnTo>
                  <a:lnTo>
                    <a:pt x="2" y="270"/>
                  </a:lnTo>
                  <a:lnTo>
                    <a:pt x="0" y="280"/>
                  </a:lnTo>
                  <a:lnTo>
                    <a:pt x="2" y="290"/>
                  </a:lnTo>
                  <a:lnTo>
                    <a:pt x="9" y="295"/>
                  </a:lnTo>
                  <a:lnTo>
                    <a:pt x="18" y="297"/>
                  </a:lnTo>
                  <a:lnTo>
                    <a:pt x="27" y="297"/>
                  </a:lnTo>
                  <a:lnTo>
                    <a:pt x="262" y="297"/>
                  </a:lnTo>
                  <a:lnTo>
                    <a:pt x="262" y="532"/>
                  </a:lnTo>
                  <a:lnTo>
                    <a:pt x="262" y="542"/>
                  </a:lnTo>
                  <a:lnTo>
                    <a:pt x="264" y="551"/>
                  </a:lnTo>
                  <a:lnTo>
                    <a:pt x="269" y="557"/>
                  </a:lnTo>
                  <a:lnTo>
                    <a:pt x="279" y="560"/>
                  </a:lnTo>
                  <a:lnTo>
                    <a:pt x="288" y="557"/>
                  </a:lnTo>
                  <a:lnTo>
                    <a:pt x="294" y="551"/>
                  </a:lnTo>
                  <a:lnTo>
                    <a:pt x="296" y="542"/>
                  </a:lnTo>
                  <a:lnTo>
                    <a:pt x="296" y="532"/>
                  </a:lnTo>
                  <a:lnTo>
                    <a:pt x="296" y="29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8"/>
            <p:cNvSpPr>
              <a:spLocks noChangeAspect="1"/>
            </p:cNvSpPr>
            <p:nvPr/>
          </p:nvSpPr>
          <p:spPr bwMode="auto">
            <a:xfrm>
              <a:off x="2073" y="3"/>
              <a:ext cx="280" cy="78"/>
            </a:xfrm>
            <a:custGeom>
              <a:avLst/>
              <a:gdLst>
                <a:gd name="T0" fmla="*/ 280 w 280"/>
                <a:gd name="T1" fmla="*/ 12 h 78"/>
                <a:gd name="T2" fmla="*/ 266 w 280"/>
                <a:gd name="T3" fmla="*/ 0 h 78"/>
                <a:gd name="T4" fmla="*/ 261 w 280"/>
                <a:gd name="T5" fmla="*/ 6 h 78"/>
                <a:gd name="T6" fmla="*/ 246 w 280"/>
                <a:gd name="T7" fmla="*/ 20 h 78"/>
                <a:gd name="T8" fmla="*/ 224 w 280"/>
                <a:gd name="T9" fmla="*/ 34 h 78"/>
                <a:gd name="T10" fmla="*/ 198 w 280"/>
                <a:gd name="T11" fmla="*/ 40 h 78"/>
                <a:gd name="T12" fmla="*/ 168 w 280"/>
                <a:gd name="T13" fmla="*/ 33 h 78"/>
                <a:gd name="T14" fmla="*/ 143 w 280"/>
                <a:gd name="T15" fmla="*/ 19 h 78"/>
                <a:gd name="T16" fmla="*/ 114 w 280"/>
                <a:gd name="T17" fmla="*/ 4 h 78"/>
                <a:gd name="T18" fmla="*/ 91 w 280"/>
                <a:gd name="T19" fmla="*/ 0 h 78"/>
                <a:gd name="T20" fmla="*/ 69 w 280"/>
                <a:gd name="T21" fmla="*/ 3 h 78"/>
                <a:gd name="T22" fmla="*/ 50 w 280"/>
                <a:gd name="T23" fmla="*/ 15 h 78"/>
                <a:gd name="T24" fmla="*/ 28 w 280"/>
                <a:gd name="T25" fmla="*/ 35 h 78"/>
                <a:gd name="T26" fmla="*/ 0 w 280"/>
                <a:gd name="T27" fmla="*/ 65 h 78"/>
                <a:gd name="T28" fmla="*/ 14 w 280"/>
                <a:gd name="T29" fmla="*/ 78 h 78"/>
                <a:gd name="T30" fmla="*/ 20 w 280"/>
                <a:gd name="T31" fmla="*/ 71 h 78"/>
                <a:gd name="T32" fmla="*/ 35 w 280"/>
                <a:gd name="T33" fmla="*/ 57 h 78"/>
                <a:gd name="T34" fmla="*/ 56 w 280"/>
                <a:gd name="T35" fmla="*/ 44 h 78"/>
                <a:gd name="T36" fmla="*/ 83 w 280"/>
                <a:gd name="T37" fmla="*/ 38 h 78"/>
                <a:gd name="T38" fmla="*/ 112 w 280"/>
                <a:gd name="T39" fmla="*/ 45 h 78"/>
                <a:gd name="T40" fmla="*/ 137 w 280"/>
                <a:gd name="T41" fmla="*/ 59 h 78"/>
                <a:gd name="T42" fmla="*/ 166 w 280"/>
                <a:gd name="T43" fmla="*/ 73 h 78"/>
                <a:gd name="T44" fmla="*/ 189 w 280"/>
                <a:gd name="T45" fmla="*/ 78 h 78"/>
                <a:gd name="T46" fmla="*/ 211 w 280"/>
                <a:gd name="T47" fmla="*/ 74 h 78"/>
                <a:gd name="T48" fmla="*/ 231 w 280"/>
                <a:gd name="T49" fmla="*/ 63 h 78"/>
                <a:gd name="T50" fmla="*/ 252 w 280"/>
                <a:gd name="T51" fmla="*/ 43 h 78"/>
                <a:gd name="T52" fmla="*/ 280 w 280"/>
                <a:gd name="T53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0" h="78">
                  <a:moveTo>
                    <a:pt x="280" y="12"/>
                  </a:moveTo>
                  <a:lnTo>
                    <a:pt x="266" y="0"/>
                  </a:lnTo>
                  <a:lnTo>
                    <a:pt x="261" y="6"/>
                  </a:lnTo>
                  <a:lnTo>
                    <a:pt x="246" y="20"/>
                  </a:lnTo>
                  <a:lnTo>
                    <a:pt x="224" y="34"/>
                  </a:lnTo>
                  <a:lnTo>
                    <a:pt x="198" y="40"/>
                  </a:lnTo>
                  <a:lnTo>
                    <a:pt x="168" y="33"/>
                  </a:lnTo>
                  <a:lnTo>
                    <a:pt x="143" y="19"/>
                  </a:lnTo>
                  <a:lnTo>
                    <a:pt x="114" y="4"/>
                  </a:lnTo>
                  <a:lnTo>
                    <a:pt x="91" y="0"/>
                  </a:lnTo>
                  <a:lnTo>
                    <a:pt x="69" y="3"/>
                  </a:lnTo>
                  <a:lnTo>
                    <a:pt x="50" y="15"/>
                  </a:lnTo>
                  <a:lnTo>
                    <a:pt x="28" y="35"/>
                  </a:lnTo>
                  <a:lnTo>
                    <a:pt x="0" y="65"/>
                  </a:lnTo>
                  <a:lnTo>
                    <a:pt x="14" y="78"/>
                  </a:lnTo>
                  <a:lnTo>
                    <a:pt x="20" y="71"/>
                  </a:lnTo>
                  <a:lnTo>
                    <a:pt x="35" y="57"/>
                  </a:lnTo>
                  <a:lnTo>
                    <a:pt x="56" y="44"/>
                  </a:lnTo>
                  <a:lnTo>
                    <a:pt x="83" y="38"/>
                  </a:lnTo>
                  <a:lnTo>
                    <a:pt x="112" y="45"/>
                  </a:lnTo>
                  <a:lnTo>
                    <a:pt x="137" y="59"/>
                  </a:lnTo>
                  <a:lnTo>
                    <a:pt x="166" y="73"/>
                  </a:lnTo>
                  <a:lnTo>
                    <a:pt x="189" y="78"/>
                  </a:lnTo>
                  <a:lnTo>
                    <a:pt x="211" y="74"/>
                  </a:lnTo>
                  <a:lnTo>
                    <a:pt x="231" y="63"/>
                  </a:lnTo>
                  <a:lnTo>
                    <a:pt x="252" y="43"/>
                  </a:lnTo>
                  <a:lnTo>
                    <a:pt x="280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9"/>
            <p:cNvSpPr>
              <a:spLocks noChangeAspect="1"/>
            </p:cNvSpPr>
            <p:nvPr/>
          </p:nvSpPr>
          <p:spPr bwMode="auto">
            <a:xfrm>
              <a:off x="1788" y="208"/>
              <a:ext cx="706" cy="575"/>
            </a:xfrm>
            <a:custGeom>
              <a:avLst/>
              <a:gdLst>
                <a:gd name="T0" fmla="*/ 610 w 706"/>
                <a:gd name="T1" fmla="*/ 64 h 575"/>
                <a:gd name="T2" fmla="*/ 651 w 706"/>
                <a:gd name="T3" fmla="*/ 31 h 575"/>
                <a:gd name="T4" fmla="*/ 696 w 706"/>
                <a:gd name="T5" fmla="*/ 25 h 575"/>
                <a:gd name="T6" fmla="*/ 704 w 706"/>
                <a:gd name="T7" fmla="*/ 18 h 575"/>
                <a:gd name="T8" fmla="*/ 705 w 706"/>
                <a:gd name="T9" fmla="*/ 4 h 575"/>
                <a:gd name="T10" fmla="*/ 525 w 706"/>
                <a:gd name="T11" fmla="*/ 0 h 575"/>
                <a:gd name="T12" fmla="*/ 516 w 706"/>
                <a:gd name="T13" fmla="*/ 2 h 575"/>
                <a:gd name="T14" fmla="*/ 510 w 706"/>
                <a:gd name="T15" fmla="*/ 16 h 575"/>
                <a:gd name="T16" fmla="*/ 525 w 706"/>
                <a:gd name="T17" fmla="*/ 25 h 575"/>
                <a:gd name="T18" fmla="*/ 572 w 706"/>
                <a:gd name="T19" fmla="*/ 37 h 575"/>
                <a:gd name="T20" fmla="*/ 582 w 706"/>
                <a:gd name="T21" fmla="*/ 62 h 575"/>
                <a:gd name="T22" fmla="*/ 580 w 706"/>
                <a:gd name="T23" fmla="*/ 80 h 575"/>
                <a:gd name="T24" fmla="*/ 300 w 706"/>
                <a:gd name="T25" fmla="*/ 15 h 575"/>
                <a:gd name="T26" fmla="*/ 291 w 706"/>
                <a:gd name="T27" fmla="*/ 2 h 575"/>
                <a:gd name="T28" fmla="*/ 273 w 706"/>
                <a:gd name="T29" fmla="*/ 0 h 575"/>
                <a:gd name="T30" fmla="*/ 150 w 706"/>
                <a:gd name="T31" fmla="*/ 0 h 575"/>
                <a:gd name="T32" fmla="*/ 138 w 706"/>
                <a:gd name="T33" fmla="*/ 7 h 575"/>
                <a:gd name="T34" fmla="*/ 143 w 706"/>
                <a:gd name="T35" fmla="*/ 25 h 575"/>
                <a:gd name="T36" fmla="*/ 171 w 706"/>
                <a:gd name="T37" fmla="*/ 26 h 575"/>
                <a:gd name="T38" fmla="*/ 209 w 706"/>
                <a:gd name="T39" fmla="*/ 29 h 575"/>
                <a:gd name="T40" fmla="*/ 105 w 706"/>
                <a:gd name="T41" fmla="*/ 485 h 575"/>
                <a:gd name="T42" fmla="*/ 82 w 706"/>
                <a:gd name="T43" fmla="*/ 528 h 575"/>
                <a:gd name="T44" fmla="*/ 15 w 706"/>
                <a:gd name="T45" fmla="*/ 548 h 575"/>
                <a:gd name="T46" fmla="*/ 5 w 706"/>
                <a:gd name="T47" fmla="*/ 551 h 575"/>
                <a:gd name="T48" fmla="*/ 0 w 706"/>
                <a:gd name="T49" fmla="*/ 565 h 575"/>
                <a:gd name="T50" fmla="*/ 11 w 706"/>
                <a:gd name="T51" fmla="*/ 575 h 575"/>
                <a:gd name="T52" fmla="*/ 185 w 706"/>
                <a:gd name="T53" fmla="*/ 574 h 575"/>
                <a:gd name="T54" fmla="*/ 194 w 706"/>
                <a:gd name="T55" fmla="*/ 567 h 575"/>
                <a:gd name="T56" fmla="*/ 191 w 706"/>
                <a:gd name="T57" fmla="*/ 550 h 575"/>
                <a:gd name="T58" fmla="*/ 150 w 706"/>
                <a:gd name="T59" fmla="*/ 544 h 575"/>
                <a:gd name="T60" fmla="*/ 126 w 706"/>
                <a:gd name="T61" fmla="*/ 524 h 575"/>
                <a:gd name="T62" fmla="*/ 125 w 706"/>
                <a:gd name="T63" fmla="*/ 503 h 575"/>
                <a:gd name="T64" fmla="*/ 238 w 706"/>
                <a:gd name="T65" fmla="*/ 48 h 575"/>
                <a:gd name="T66" fmla="*/ 246 w 706"/>
                <a:gd name="T67" fmla="*/ 62 h 575"/>
                <a:gd name="T68" fmla="*/ 462 w 706"/>
                <a:gd name="T69" fmla="*/ 572 h 575"/>
                <a:gd name="T70" fmla="*/ 476 w 706"/>
                <a:gd name="T71" fmla="*/ 574 h 575"/>
                <a:gd name="T72" fmla="*/ 481 w 706"/>
                <a:gd name="T73" fmla="*/ 566 h 575"/>
                <a:gd name="T74" fmla="*/ 601 w 706"/>
                <a:gd name="T75" fmla="*/ 88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6" h="575">
                  <a:moveTo>
                    <a:pt x="601" y="88"/>
                  </a:moveTo>
                  <a:lnTo>
                    <a:pt x="610" y="64"/>
                  </a:lnTo>
                  <a:lnTo>
                    <a:pt x="625" y="45"/>
                  </a:lnTo>
                  <a:lnTo>
                    <a:pt x="651" y="31"/>
                  </a:lnTo>
                  <a:lnTo>
                    <a:pt x="692" y="25"/>
                  </a:lnTo>
                  <a:lnTo>
                    <a:pt x="696" y="25"/>
                  </a:lnTo>
                  <a:lnTo>
                    <a:pt x="701" y="23"/>
                  </a:lnTo>
                  <a:lnTo>
                    <a:pt x="704" y="18"/>
                  </a:lnTo>
                  <a:lnTo>
                    <a:pt x="706" y="9"/>
                  </a:lnTo>
                  <a:lnTo>
                    <a:pt x="705" y="4"/>
                  </a:lnTo>
                  <a:lnTo>
                    <a:pt x="696" y="0"/>
                  </a:lnTo>
                  <a:lnTo>
                    <a:pt x="525" y="0"/>
                  </a:lnTo>
                  <a:lnTo>
                    <a:pt x="521" y="0"/>
                  </a:lnTo>
                  <a:lnTo>
                    <a:pt x="516" y="2"/>
                  </a:lnTo>
                  <a:lnTo>
                    <a:pt x="512" y="7"/>
                  </a:lnTo>
                  <a:lnTo>
                    <a:pt x="510" y="16"/>
                  </a:lnTo>
                  <a:lnTo>
                    <a:pt x="515" y="25"/>
                  </a:lnTo>
                  <a:lnTo>
                    <a:pt x="525" y="25"/>
                  </a:lnTo>
                  <a:lnTo>
                    <a:pt x="554" y="29"/>
                  </a:lnTo>
                  <a:lnTo>
                    <a:pt x="572" y="37"/>
                  </a:lnTo>
                  <a:lnTo>
                    <a:pt x="580" y="49"/>
                  </a:lnTo>
                  <a:lnTo>
                    <a:pt x="582" y="62"/>
                  </a:lnTo>
                  <a:lnTo>
                    <a:pt x="581" y="71"/>
                  </a:lnTo>
                  <a:lnTo>
                    <a:pt x="580" y="80"/>
                  </a:lnTo>
                  <a:lnTo>
                    <a:pt x="485" y="455"/>
                  </a:lnTo>
                  <a:lnTo>
                    <a:pt x="300" y="15"/>
                  </a:lnTo>
                  <a:lnTo>
                    <a:pt x="296" y="7"/>
                  </a:lnTo>
                  <a:lnTo>
                    <a:pt x="291" y="2"/>
                  </a:lnTo>
                  <a:lnTo>
                    <a:pt x="285" y="0"/>
                  </a:lnTo>
                  <a:lnTo>
                    <a:pt x="273" y="0"/>
                  </a:lnTo>
                  <a:lnTo>
                    <a:pt x="161" y="0"/>
                  </a:lnTo>
                  <a:lnTo>
                    <a:pt x="150" y="0"/>
                  </a:lnTo>
                  <a:lnTo>
                    <a:pt x="143" y="2"/>
                  </a:lnTo>
                  <a:lnTo>
                    <a:pt x="138" y="7"/>
                  </a:lnTo>
                  <a:lnTo>
                    <a:pt x="137" y="16"/>
                  </a:lnTo>
                  <a:lnTo>
                    <a:pt x="143" y="25"/>
                  </a:lnTo>
                  <a:lnTo>
                    <a:pt x="160" y="25"/>
                  </a:lnTo>
                  <a:lnTo>
                    <a:pt x="171" y="26"/>
                  </a:lnTo>
                  <a:lnTo>
                    <a:pt x="190" y="27"/>
                  </a:lnTo>
                  <a:lnTo>
                    <a:pt x="209" y="29"/>
                  </a:lnTo>
                  <a:lnTo>
                    <a:pt x="217" y="33"/>
                  </a:lnTo>
                  <a:lnTo>
                    <a:pt x="105" y="485"/>
                  </a:lnTo>
                  <a:lnTo>
                    <a:pt x="97" y="509"/>
                  </a:lnTo>
                  <a:lnTo>
                    <a:pt x="82" y="528"/>
                  </a:lnTo>
                  <a:lnTo>
                    <a:pt x="56" y="542"/>
                  </a:lnTo>
                  <a:lnTo>
                    <a:pt x="15" y="548"/>
                  </a:lnTo>
                  <a:lnTo>
                    <a:pt x="10" y="549"/>
                  </a:lnTo>
                  <a:lnTo>
                    <a:pt x="5" y="551"/>
                  </a:lnTo>
                  <a:lnTo>
                    <a:pt x="2" y="556"/>
                  </a:lnTo>
                  <a:lnTo>
                    <a:pt x="0" y="565"/>
                  </a:lnTo>
                  <a:lnTo>
                    <a:pt x="3" y="572"/>
                  </a:lnTo>
                  <a:lnTo>
                    <a:pt x="11" y="575"/>
                  </a:lnTo>
                  <a:lnTo>
                    <a:pt x="181" y="575"/>
                  </a:lnTo>
                  <a:lnTo>
                    <a:pt x="185" y="574"/>
                  </a:lnTo>
                  <a:lnTo>
                    <a:pt x="190" y="572"/>
                  </a:lnTo>
                  <a:lnTo>
                    <a:pt x="194" y="567"/>
                  </a:lnTo>
                  <a:lnTo>
                    <a:pt x="196" y="558"/>
                  </a:lnTo>
                  <a:lnTo>
                    <a:pt x="191" y="550"/>
                  </a:lnTo>
                  <a:lnTo>
                    <a:pt x="180" y="548"/>
                  </a:lnTo>
                  <a:lnTo>
                    <a:pt x="150" y="544"/>
                  </a:lnTo>
                  <a:lnTo>
                    <a:pt x="134" y="536"/>
                  </a:lnTo>
                  <a:lnTo>
                    <a:pt x="126" y="524"/>
                  </a:lnTo>
                  <a:lnTo>
                    <a:pt x="124" y="511"/>
                  </a:lnTo>
                  <a:lnTo>
                    <a:pt x="125" y="503"/>
                  </a:lnTo>
                  <a:lnTo>
                    <a:pt x="128" y="492"/>
                  </a:lnTo>
                  <a:lnTo>
                    <a:pt x="238" y="48"/>
                  </a:lnTo>
                  <a:lnTo>
                    <a:pt x="242" y="54"/>
                  </a:lnTo>
                  <a:lnTo>
                    <a:pt x="246" y="62"/>
                  </a:lnTo>
                  <a:lnTo>
                    <a:pt x="455" y="559"/>
                  </a:lnTo>
                  <a:lnTo>
                    <a:pt x="462" y="572"/>
                  </a:lnTo>
                  <a:lnTo>
                    <a:pt x="471" y="575"/>
                  </a:lnTo>
                  <a:lnTo>
                    <a:pt x="476" y="574"/>
                  </a:lnTo>
                  <a:lnTo>
                    <a:pt x="479" y="571"/>
                  </a:lnTo>
                  <a:lnTo>
                    <a:pt x="481" y="566"/>
                  </a:lnTo>
                  <a:lnTo>
                    <a:pt x="484" y="557"/>
                  </a:lnTo>
                  <a:lnTo>
                    <a:pt x="601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0"/>
            <p:cNvSpPr>
              <a:spLocks noChangeAspect="1"/>
            </p:cNvSpPr>
            <p:nvPr/>
          </p:nvSpPr>
          <p:spPr bwMode="auto">
            <a:xfrm>
              <a:off x="2804" y="352"/>
              <a:ext cx="744" cy="440"/>
            </a:xfrm>
            <a:custGeom>
              <a:avLst/>
              <a:gdLst>
                <a:gd name="T0" fmla="*/ 653 w 744"/>
                <a:gd name="T1" fmla="*/ 237 h 440"/>
                <a:gd name="T2" fmla="*/ 623 w 744"/>
                <a:gd name="T3" fmla="*/ 263 h 440"/>
                <a:gd name="T4" fmla="*/ 600 w 744"/>
                <a:gd name="T5" fmla="*/ 286 h 440"/>
                <a:gd name="T6" fmla="*/ 585 w 744"/>
                <a:gd name="T7" fmla="*/ 305 h 440"/>
                <a:gd name="T8" fmla="*/ 577 w 744"/>
                <a:gd name="T9" fmla="*/ 318 h 440"/>
                <a:gd name="T10" fmla="*/ 555 w 744"/>
                <a:gd name="T11" fmla="*/ 359 h 440"/>
                <a:gd name="T12" fmla="*/ 541 w 744"/>
                <a:gd name="T13" fmla="*/ 395 h 440"/>
                <a:gd name="T14" fmla="*/ 535 w 744"/>
                <a:gd name="T15" fmla="*/ 420 h 440"/>
                <a:gd name="T16" fmla="*/ 533 w 744"/>
                <a:gd name="T17" fmla="*/ 429 h 440"/>
                <a:gd name="T18" fmla="*/ 539 w 744"/>
                <a:gd name="T19" fmla="*/ 438 h 440"/>
                <a:gd name="T20" fmla="*/ 550 w 744"/>
                <a:gd name="T21" fmla="*/ 440 h 440"/>
                <a:gd name="T22" fmla="*/ 558 w 744"/>
                <a:gd name="T23" fmla="*/ 439 h 440"/>
                <a:gd name="T24" fmla="*/ 563 w 744"/>
                <a:gd name="T25" fmla="*/ 437 h 440"/>
                <a:gd name="T26" fmla="*/ 566 w 744"/>
                <a:gd name="T27" fmla="*/ 432 h 440"/>
                <a:gd name="T28" fmla="*/ 568 w 744"/>
                <a:gd name="T29" fmla="*/ 423 h 440"/>
                <a:gd name="T30" fmla="*/ 589 w 744"/>
                <a:gd name="T31" fmla="*/ 363 h 440"/>
                <a:gd name="T32" fmla="*/ 622 w 744"/>
                <a:gd name="T33" fmla="*/ 310 h 440"/>
                <a:gd name="T34" fmla="*/ 669 w 744"/>
                <a:gd name="T35" fmla="*/ 266 h 440"/>
                <a:gd name="T36" fmla="*/ 732 w 744"/>
                <a:gd name="T37" fmla="*/ 231 h 440"/>
                <a:gd name="T38" fmla="*/ 742 w 744"/>
                <a:gd name="T39" fmla="*/ 226 h 440"/>
                <a:gd name="T40" fmla="*/ 744 w 744"/>
                <a:gd name="T41" fmla="*/ 220 h 440"/>
                <a:gd name="T42" fmla="*/ 742 w 744"/>
                <a:gd name="T43" fmla="*/ 213 h 440"/>
                <a:gd name="T44" fmla="*/ 738 w 744"/>
                <a:gd name="T45" fmla="*/ 211 h 440"/>
                <a:gd name="T46" fmla="*/ 700 w 744"/>
                <a:gd name="T47" fmla="*/ 194 h 440"/>
                <a:gd name="T48" fmla="*/ 650 w 744"/>
                <a:gd name="T49" fmla="*/ 159 h 440"/>
                <a:gd name="T50" fmla="*/ 602 w 744"/>
                <a:gd name="T51" fmla="*/ 101 h 440"/>
                <a:gd name="T52" fmla="*/ 567 w 744"/>
                <a:gd name="T53" fmla="*/ 13 h 440"/>
                <a:gd name="T54" fmla="*/ 563 w 744"/>
                <a:gd name="T55" fmla="*/ 3 h 440"/>
                <a:gd name="T56" fmla="*/ 550 w 744"/>
                <a:gd name="T57" fmla="*/ 0 h 440"/>
                <a:gd name="T58" fmla="*/ 539 w 744"/>
                <a:gd name="T59" fmla="*/ 2 h 440"/>
                <a:gd name="T60" fmla="*/ 533 w 744"/>
                <a:gd name="T61" fmla="*/ 11 h 440"/>
                <a:gd name="T62" fmla="*/ 535 w 744"/>
                <a:gd name="T63" fmla="*/ 21 h 440"/>
                <a:gd name="T64" fmla="*/ 541 w 744"/>
                <a:gd name="T65" fmla="*/ 46 h 440"/>
                <a:gd name="T66" fmla="*/ 554 w 744"/>
                <a:gd name="T67" fmla="*/ 81 h 440"/>
                <a:gd name="T68" fmla="*/ 576 w 744"/>
                <a:gd name="T69" fmla="*/ 122 h 440"/>
                <a:gd name="T70" fmla="*/ 607 w 744"/>
                <a:gd name="T71" fmla="*/ 162 h 440"/>
                <a:gd name="T72" fmla="*/ 653 w 744"/>
                <a:gd name="T73" fmla="*/ 203 h 440"/>
                <a:gd name="T74" fmla="*/ 30 w 744"/>
                <a:gd name="T75" fmla="*/ 203 h 440"/>
                <a:gd name="T76" fmla="*/ 19 w 744"/>
                <a:gd name="T77" fmla="*/ 203 h 440"/>
                <a:gd name="T78" fmla="*/ 9 w 744"/>
                <a:gd name="T79" fmla="*/ 205 h 440"/>
                <a:gd name="T80" fmla="*/ 2 w 744"/>
                <a:gd name="T81" fmla="*/ 210 h 440"/>
                <a:gd name="T82" fmla="*/ 0 w 744"/>
                <a:gd name="T83" fmla="*/ 220 h 440"/>
                <a:gd name="T84" fmla="*/ 2 w 744"/>
                <a:gd name="T85" fmla="*/ 230 h 440"/>
                <a:gd name="T86" fmla="*/ 9 w 744"/>
                <a:gd name="T87" fmla="*/ 235 h 440"/>
                <a:gd name="T88" fmla="*/ 19 w 744"/>
                <a:gd name="T89" fmla="*/ 237 h 440"/>
                <a:gd name="T90" fmla="*/ 30 w 744"/>
                <a:gd name="T91" fmla="*/ 237 h 440"/>
                <a:gd name="T92" fmla="*/ 653 w 744"/>
                <a:gd name="T93" fmla="*/ 237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4" h="440">
                  <a:moveTo>
                    <a:pt x="653" y="237"/>
                  </a:moveTo>
                  <a:lnTo>
                    <a:pt x="623" y="263"/>
                  </a:lnTo>
                  <a:lnTo>
                    <a:pt x="600" y="286"/>
                  </a:lnTo>
                  <a:lnTo>
                    <a:pt x="585" y="305"/>
                  </a:lnTo>
                  <a:lnTo>
                    <a:pt x="577" y="318"/>
                  </a:lnTo>
                  <a:lnTo>
                    <a:pt x="555" y="359"/>
                  </a:lnTo>
                  <a:lnTo>
                    <a:pt x="541" y="395"/>
                  </a:lnTo>
                  <a:lnTo>
                    <a:pt x="535" y="420"/>
                  </a:lnTo>
                  <a:lnTo>
                    <a:pt x="533" y="429"/>
                  </a:lnTo>
                  <a:lnTo>
                    <a:pt x="539" y="438"/>
                  </a:lnTo>
                  <a:lnTo>
                    <a:pt x="550" y="440"/>
                  </a:lnTo>
                  <a:lnTo>
                    <a:pt x="558" y="439"/>
                  </a:lnTo>
                  <a:lnTo>
                    <a:pt x="563" y="437"/>
                  </a:lnTo>
                  <a:lnTo>
                    <a:pt x="566" y="432"/>
                  </a:lnTo>
                  <a:lnTo>
                    <a:pt x="568" y="423"/>
                  </a:lnTo>
                  <a:lnTo>
                    <a:pt x="589" y="363"/>
                  </a:lnTo>
                  <a:lnTo>
                    <a:pt x="622" y="310"/>
                  </a:lnTo>
                  <a:lnTo>
                    <a:pt x="669" y="266"/>
                  </a:lnTo>
                  <a:lnTo>
                    <a:pt x="732" y="231"/>
                  </a:lnTo>
                  <a:lnTo>
                    <a:pt x="742" y="226"/>
                  </a:lnTo>
                  <a:lnTo>
                    <a:pt x="744" y="220"/>
                  </a:lnTo>
                  <a:lnTo>
                    <a:pt x="742" y="213"/>
                  </a:lnTo>
                  <a:lnTo>
                    <a:pt x="738" y="211"/>
                  </a:lnTo>
                  <a:lnTo>
                    <a:pt x="700" y="194"/>
                  </a:lnTo>
                  <a:lnTo>
                    <a:pt x="650" y="159"/>
                  </a:lnTo>
                  <a:lnTo>
                    <a:pt x="602" y="101"/>
                  </a:lnTo>
                  <a:lnTo>
                    <a:pt x="567" y="13"/>
                  </a:lnTo>
                  <a:lnTo>
                    <a:pt x="563" y="3"/>
                  </a:lnTo>
                  <a:lnTo>
                    <a:pt x="550" y="0"/>
                  </a:lnTo>
                  <a:lnTo>
                    <a:pt x="539" y="2"/>
                  </a:lnTo>
                  <a:lnTo>
                    <a:pt x="533" y="11"/>
                  </a:lnTo>
                  <a:lnTo>
                    <a:pt x="535" y="21"/>
                  </a:lnTo>
                  <a:lnTo>
                    <a:pt x="541" y="46"/>
                  </a:lnTo>
                  <a:lnTo>
                    <a:pt x="554" y="81"/>
                  </a:lnTo>
                  <a:lnTo>
                    <a:pt x="576" y="122"/>
                  </a:lnTo>
                  <a:lnTo>
                    <a:pt x="607" y="162"/>
                  </a:lnTo>
                  <a:lnTo>
                    <a:pt x="653" y="203"/>
                  </a:lnTo>
                  <a:lnTo>
                    <a:pt x="30" y="203"/>
                  </a:lnTo>
                  <a:lnTo>
                    <a:pt x="19" y="203"/>
                  </a:lnTo>
                  <a:lnTo>
                    <a:pt x="9" y="205"/>
                  </a:lnTo>
                  <a:lnTo>
                    <a:pt x="2" y="210"/>
                  </a:lnTo>
                  <a:lnTo>
                    <a:pt x="0" y="220"/>
                  </a:lnTo>
                  <a:lnTo>
                    <a:pt x="2" y="230"/>
                  </a:lnTo>
                  <a:lnTo>
                    <a:pt x="9" y="235"/>
                  </a:lnTo>
                  <a:lnTo>
                    <a:pt x="19" y="237"/>
                  </a:lnTo>
                  <a:lnTo>
                    <a:pt x="30" y="237"/>
                  </a:lnTo>
                  <a:lnTo>
                    <a:pt x="653" y="2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11"/>
            <p:cNvSpPr>
              <a:spLocks noChangeAspect="1"/>
            </p:cNvSpPr>
            <p:nvPr/>
          </p:nvSpPr>
          <p:spPr bwMode="auto">
            <a:xfrm>
              <a:off x="3876" y="410"/>
              <a:ext cx="395" cy="373"/>
            </a:xfrm>
            <a:custGeom>
              <a:avLst/>
              <a:gdLst>
                <a:gd name="T0" fmla="*/ 144 w 395"/>
                <a:gd name="T1" fmla="*/ 10 h 373"/>
                <a:gd name="T2" fmla="*/ 142 w 395"/>
                <a:gd name="T3" fmla="*/ 4 h 373"/>
                <a:gd name="T4" fmla="*/ 133 w 395"/>
                <a:gd name="T5" fmla="*/ 0 h 373"/>
                <a:gd name="T6" fmla="*/ 111 w 395"/>
                <a:gd name="T7" fmla="*/ 1 h 373"/>
                <a:gd name="T8" fmla="*/ 83 w 395"/>
                <a:gd name="T9" fmla="*/ 4 h 373"/>
                <a:gd name="T10" fmla="*/ 53 w 395"/>
                <a:gd name="T11" fmla="*/ 7 h 373"/>
                <a:gd name="T12" fmla="*/ 31 w 395"/>
                <a:gd name="T13" fmla="*/ 9 h 373"/>
                <a:gd name="T14" fmla="*/ 25 w 395"/>
                <a:gd name="T15" fmla="*/ 10 h 373"/>
                <a:gd name="T16" fmla="*/ 20 w 395"/>
                <a:gd name="T17" fmla="*/ 12 h 373"/>
                <a:gd name="T18" fmla="*/ 16 w 395"/>
                <a:gd name="T19" fmla="*/ 17 h 373"/>
                <a:gd name="T20" fmla="*/ 14 w 395"/>
                <a:gd name="T21" fmla="*/ 26 h 373"/>
                <a:gd name="T22" fmla="*/ 20 w 395"/>
                <a:gd name="T23" fmla="*/ 34 h 373"/>
                <a:gd name="T24" fmla="*/ 35 w 395"/>
                <a:gd name="T25" fmla="*/ 36 h 373"/>
                <a:gd name="T26" fmla="*/ 58 w 395"/>
                <a:gd name="T27" fmla="*/ 37 h 373"/>
                <a:gd name="T28" fmla="*/ 71 w 395"/>
                <a:gd name="T29" fmla="*/ 40 h 373"/>
                <a:gd name="T30" fmla="*/ 75 w 395"/>
                <a:gd name="T31" fmla="*/ 44 h 373"/>
                <a:gd name="T32" fmla="*/ 77 w 395"/>
                <a:gd name="T33" fmla="*/ 50 h 373"/>
                <a:gd name="T34" fmla="*/ 75 w 395"/>
                <a:gd name="T35" fmla="*/ 60 h 373"/>
                <a:gd name="T36" fmla="*/ 71 w 395"/>
                <a:gd name="T37" fmla="*/ 78 h 373"/>
                <a:gd name="T38" fmla="*/ 65 w 395"/>
                <a:gd name="T39" fmla="*/ 99 h 373"/>
                <a:gd name="T40" fmla="*/ 61 w 395"/>
                <a:gd name="T41" fmla="*/ 118 h 373"/>
                <a:gd name="T42" fmla="*/ 9 w 395"/>
                <a:gd name="T43" fmla="*/ 324 h 373"/>
                <a:gd name="T44" fmla="*/ 6 w 395"/>
                <a:gd name="T45" fmla="*/ 336 h 373"/>
                <a:gd name="T46" fmla="*/ 4 w 395"/>
                <a:gd name="T47" fmla="*/ 347 h 373"/>
                <a:gd name="T48" fmla="*/ 1 w 395"/>
                <a:gd name="T49" fmla="*/ 357 h 373"/>
                <a:gd name="T50" fmla="*/ 0 w 395"/>
                <a:gd name="T51" fmla="*/ 362 h 373"/>
                <a:gd name="T52" fmla="*/ 5 w 395"/>
                <a:gd name="T53" fmla="*/ 371 h 373"/>
                <a:gd name="T54" fmla="*/ 14 w 395"/>
                <a:gd name="T55" fmla="*/ 373 h 373"/>
                <a:gd name="T56" fmla="*/ 25 w 395"/>
                <a:gd name="T57" fmla="*/ 373 h 373"/>
                <a:gd name="T58" fmla="*/ 75 w 395"/>
                <a:gd name="T59" fmla="*/ 360 h 373"/>
                <a:gd name="T60" fmla="*/ 133 w 395"/>
                <a:gd name="T61" fmla="*/ 337 h 373"/>
                <a:gd name="T62" fmla="*/ 197 w 395"/>
                <a:gd name="T63" fmla="*/ 301 h 373"/>
                <a:gd name="T64" fmla="*/ 262 w 395"/>
                <a:gd name="T65" fmla="*/ 249 h 373"/>
                <a:gd name="T66" fmla="*/ 299 w 395"/>
                <a:gd name="T67" fmla="*/ 210 h 373"/>
                <a:gd name="T68" fmla="*/ 330 w 395"/>
                <a:gd name="T69" fmla="*/ 171 h 373"/>
                <a:gd name="T70" fmla="*/ 353 w 395"/>
                <a:gd name="T71" fmla="*/ 134 h 373"/>
                <a:gd name="T72" fmla="*/ 370 w 395"/>
                <a:gd name="T73" fmla="*/ 100 h 373"/>
                <a:gd name="T74" fmla="*/ 382 w 395"/>
                <a:gd name="T75" fmla="*/ 70 h 373"/>
                <a:gd name="T76" fmla="*/ 390 w 395"/>
                <a:gd name="T77" fmla="*/ 47 h 373"/>
                <a:gd name="T78" fmla="*/ 394 w 395"/>
                <a:gd name="T79" fmla="*/ 31 h 373"/>
                <a:gd name="T80" fmla="*/ 395 w 395"/>
                <a:gd name="T81" fmla="*/ 23 h 373"/>
                <a:gd name="T82" fmla="*/ 388 w 395"/>
                <a:gd name="T83" fmla="*/ 6 h 373"/>
                <a:gd name="T84" fmla="*/ 371 w 395"/>
                <a:gd name="T85" fmla="*/ 0 h 373"/>
                <a:gd name="T86" fmla="*/ 364 w 395"/>
                <a:gd name="T87" fmla="*/ 1 h 373"/>
                <a:gd name="T88" fmla="*/ 354 w 395"/>
                <a:gd name="T89" fmla="*/ 5 h 373"/>
                <a:gd name="T90" fmla="*/ 345 w 395"/>
                <a:gd name="T91" fmla="*/ 13 h 373"/>
                <a:gd name="T92" fmla="*/ 338 w 395"/>
                <a:gd name="T93" fmla="*/ 28 h 373"/>
                <a:gd name="T94" fmla="*/ 286 w 395"/>
                <a:gd name="T95" fmla="*/ 154 h 373"/>
                <a:gd name="T96" fmla="*/ 215 w 395"/>
                <a:gd name="T97" fmla="*/ 246 h 373"/>
                <a:gd name="T98" fmla="*/ 138 w 395"/>
                <a:gd name="T99" fmla="*/ 309 h 373"/>
                <a:gd name="T100" fmla="*/ 61 w 395"/>
                <a:gd name="T101" fmla="*/ 344 h 373"/>
                <a:gd name="T102" fmla="*/ 144 w 395"/>
                <a:gd name="T103" fmla="*/ 1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5" h="373">
                  <a:moveTo>
                    <a:pt x="144" y="10"/>
                  </a:moveTo>
                  <a:lnTo>
                    <a:pt x="142" y="4"/>
                  </a:lnTo>
                  <a:lnTo>
                    <a:pt x="133" y="0"/>
                  </a:lnTo>
                  <a:lnTo>
                    <a:pt x="111" y="1"/>
                  </a:lnTo>
                  <a:lnTo>
                    <a:pt x="83" y="4"/>
                  </a:lnTo>
                  <a:lnTo>
                    <a:pt x="53" y="7"/>
                  </a:lnTo>
                  <a:lnTo>
                    <a:pt x="31" y="9"/>
                  </a:lnTo>
                  <a:lnTo>
                    <a:pt x="25" y="10"/>
                  </a:lnTo>
                  <a:lnTo>
                    <a:pt x="20" y="12"/>
                  </a:lnTo>
                  <a:lnTo>
                    <a:pt x="16" y="17"/>
                  </a:lnTo>
                  <a:lnTo>
                    <a:pt x="14" y="26"/>
                  </a:lnTo>
                  <a:lnTo>
                    <a:pt x="20" y="34"/>
                  </a:lnTo>
                  <a:lnTo>
                    <a:pt x="35" y="36"/>
                  </a:lnTo>
                  <a:lnTo>
                    <a:pt x="58" y="37"/>
                  </a:lnTo>
                  <a:lnTo>
                    <a:pt x="71" y="40"/>
                  </a:lnTo>
                  <a:lnTo>
                    <a:pt x="75" y="44"/>
                  </a:lnTo>
                  <a:lnTo>
                    <a:pt x="77" y="50"/>
                  </a:lnTo>
                  <a:lnTo>
                    <a:pt x="75" y="60"/>
                  </a:lnTo>
                  <a:lnTo>
                    <a:pt x="71" y="78"/>
                  </a:lnTo>
                  <a:lnTo>
                    <a:pt x="65" y="99"/>
                  </a:lnTo>
                  <a:lnTo>
                    <a:pt x="61" y="118"/>
                  </a:lnTo>
                  <a:lnTo>
                    <a:pt x="9" y="324"/>
                  </a:lnTo>
                  <a:lnTo>
                    <a:pt x="6" y="336"/>
                  </a:lnTo>
                  <a:lnTo>
                    <a:pt x="4" y="347"/>
                  </a:lnTo>
                  <a:lnTo>
                    <a:pt x="1" y="357"/>
                  </a:lnTo>
                  <a:lnTo>
                    <a:pt x="0" y="362"/>
                  </a:lnTo>
                  <a:lnTo>
                    <a:pt x="5" y="371"/>
                  </a:lnTo>
                  <a:lnTo>
                    <a:pt x="14" y="373"/>
                  </a:lnTo>
                  <a:lnTo>
                    <a:pt x="25" y="373"/>
                  </a:lnTo>
                  <a:lnTo>
                    <a:pt x="75" y="360"/>
                  </a:lnTo>
                  <a:lnTo>
                    <a:pt x="133" y="337"/>
                  </a:lnTo>
                  <a:lnTo>
                    <a:pt x="197" y="301"/>
                  </a:lnTo>
                  <a:lnTo>
                    <a:pt x="262" y="249"/>
                  </a:lnTo>
                  <a:lnTo>
                    <a:pt x="299" y="210"/>
                  </a:lnTo>
                  <a:lnTo>
                    <a:pt x="330" y="171"/>
                  </a:lnTo>
                  <a:lnTo>
                    <a:pt x="353" y="134"/>
                  </a:lnTo>
                  <a:lnTo>
                    <a:pt x="370" y="100"/>
                  </a:lnTo>
                  <a:lnTo>
                    <a:pt x="382" y="70"/>
                  </a:lnTo>
                  <a:lnTo>
                    <a:pt x="390" y="47"/>
                  </a:lnTo>
                  <a:lnTo>
                    <a:pt x="394" y="31"/>
                  </a:lnTo>
                  <a:lnTo>
                    <a:pt x="395" y="23"/>
                  </a:lnTo>
                  <a:lnTo>
                    <a:pt x="388" y="6"/>
                  </a:lnTo>
                  <a:lnTo>
                    <a:pt x="371" y="0"/>
                  </a:lnTo>
                  <a:lnTo>
                    <a:pt x="364" y="1"/>
                  </a:lnTo>
                  <a:lnTo>
                    <a:pt x="354" y="5"/>
                  </a:lnTo>
                  <a:lnTo>
                    <a:pt x="345" y="13"/>
                  </a:lnTo>
                  <a:lnTo>
                    <a:pt x="338" y="28"/>
                  </a:lnTo>
                  <a:lnTo>
                    <a:pt x="286" y="154"/>
                  </a:lnTo>
                  <a:lnTo>
                    <a:pt x="215" y="246"/>
                  </a:lnTo>
                  <a:lnTo>
                    <a:pt x="138" y="309"/>
                  </a:lnTo>
                  <a:lnTo>
                    <a:pt x="61" y="344"/>
                  </a:lnTo>
                  <a:lnTo>
                    <a:pt x="14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12"/>
            <p:cNvSpPr>
              <a:spLocks noChangeAspect="1"/>
            </p:cNvSpPr>
            <p:nvPr/>
          </p:nvSpPr>
          <p:spPr bwMode="auto">
            <a:xfrm>
              <a:off x="4528" y="292"/>
              <a:ext cx="558" cy="560"/>
            </a:xfrm>
            <a:custGeom>
              <a:avLst/>
              <a:gdLst>
                <a:gd name="T0" fmla="*/ 296 w 558"/>
                <a:gd name="T1" fmla="*/ 297 h 560"/>
                <a:gd name="T2" fmla="*/ 530 w 558"/>
                <a:gd name="T3" fmla="*/ 297 h 560"/>
                <a:gd name="T4" fmla="*/ 539 w 558"/>
                <a:gd name="T5" fmla="*/ 297 h 560"/>
                <a:gd name="T6" fmla="*/ 548 w 558"/>
                <a:gd name="T7" fmla="*/ 295 h 560"/>
                <a:gd name="T8" fmla="*/ 555 w 558"/>
                <a:gd name="T9" fmla="*/ 290 h 560"/>
                <a:gd name="T10" fmla="*/ 558 w 558"/>
                <a:gd name="T11" fmla="*/ 280 h 560"/>
                <a:gd name="T12" fmla="*/ 555 w 558"/>
                <a:gd name="T13" fmla="*/ 270 h 560"/>
                <a:gd name="T14" fmla="*/ 548 w 558"/>
                <a:gd name="T15" fmla="*/ 265 h 560"/>
                <a:gd name="T16" fmla="*/ 539 w 558"/>
                <a:gd name="T17" fmla="*/ 263 h 560"/>
                <a:gd name="T18" fmla="*/ 530 w 558"/>
                <a:gd name="T19" fmla="*/ 263 h 560"/>
                <a:gd name="T20" fmla="*/ 296 w 558"/>
                <a:gd name="T21" fmla="*/ 263 h 560"/>
                <a:gd name="T22" fmla="*/ 296 w 558"/>
                <a:gd name="T23" fmla="*/ 28 h 560"/>
                <a:gd name="T24" fmla="*/ 296 w 558"/>
                <a:gd name="T25" fmla="*/ 18 h 560"/>
                <a:gd name="T26" fmla="*/ 294 w 558"/>
                <a:gd name="T27" fmla="*/ 9 h 560"/>
                <a:gd name="T28" fmla="*/ 289 w 558"/>
                <a:gd name="T29" fmla="*/ 2 h 560"/>
                <a:gd name="T30" fmla="*/ 279 w 558"/>
                <a:gd name="T31" fmla="*/ 0 h 560"/>
                <a:gd name="T32" fmla="*/ 270 w 558"/>
                <a:gd name="T33" fmla="*/ 2 h 560"/>
                <a:gd name="T34" fmla="*/ 265 w 558"/>
                <a:gd name="T35" fmla="*/ 9 h 560"/>
                <a:gd name="T36" fmla="*/ 263 w 558"/>
                <a:gd name="T37" fmla="*/ 18 h 560"/>
                <a:gd name="T38" fmla="*/ 263 w 558"/>
                <a:gd name="T39" fmla="*/ 28 h 560"/>
                <a:gd name="T40" fmla="*/ 263 w 558"/>
                <a:gd name="T41" fmla="*/ 263 h 560"/>
                <a:gd name="T42" fmla="*/ 28 w 558"/>
                <a:gd name="T43" fmla="*/ 263 h 560"/>
                <a:gd name="T44" fmla="*/ 18 w 558"/>
                <a:gd name="T45" fmla="*/ 263 h 560"/>
                <a:gd name="T46" fmla="*/ 9 w 558"/>
                <a:gd name="T47" fmla="*/ 265 h 560"/>
                <a:gd name="T48" fmla="*/ 3 w 558"/>
                <a:gd name="T49" fmla="*/ 270 h 560"/>
                <a:gd name="T50" fmla="*/ 0 w 558"/>
                <a:gd name="T51" fmla="*/ 280 h 560"/>
                <a:gd name="T52" fmla="*/ 3 w 558"/>
                <a:gd name="T53" fmla="*/ 290 h 560"/>
                <a:gd name="T54" fmla="*/ 9 w 558"/>
                <a:gd name="T55" fmla="*/ 295 h 560"/>
                <a:gd name="T56" fmla="*/ 18 w 558"/>
                <a:gd name="T57" fmla="*/ 297 h 560"/>
                <a:gd name="T58" fmla="*/ 28 w 558"/>
                <a:gd name="T59" fmla="*/ 297 h 560"/>
                <a:gd name="T60" fmla="*/ 263 w 558"/>
                <a:gd name="T61" fmla="*/ 297 h 560"/>
                <a:gd name="T62" fmla="*/ 263 w 558"/>
                <a:gd name="T63" fmla="*/ 532 h 560"/>
                <a:gd name="T64" fmla="*/ 263 w 558"/>
                <a:gd name="T65" fmla="*/ 542 h 560"/>
                <a:gd name="T66" fmla="*/ 265 w 558"/>
                <a:gd name="T67" fmla="*/ 551 h 560"/>
                <a:gd name="T68" fmla="*/ 270 w 558"/>
                <a:gd name="T69" fmla="*/ 557 h 560"/>
                <a:gd name="T70" fmla="*/ 279 w 558"/>
                <a:gd name="T71" fmla="*/ 560 h 560"/>
                <a:gd name="T72" fmla="*/ 289 w 558"/>
                <a:gd name="T73" fmla="*/ 557 h 560"/>
                <a:gd name="T74" fmla="*/ 294 w 558"/>
                <a:gd name="T75" fmla="*/ 551 h 560"/>
                <a:gd name="T76" fmla="*/ 296 w 558"/>
                <a:gd name="T77" fmla="*/ 542 h 560"/>
                <a:gd name="T78" fmla="*/ 296 w 558"/>
                <a:gd name="T79" fmla="*/ 532 h 560"/>
                <a:gd name="T80" fmla="*/ 296 w 558"/>
                <a:gd name="T81" fmla="*/ 297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8" h="560">
                  <a:moveTo>
                    <a:pt x="296" y="297"/>
                  </a:moveTo>
                  <a:lnTo>
                    <a:pt x="530" y="297"/>
                  </a:lnTo>
                  <a:lnTo>
                    <a:pt x="539" y="297"/>
                  </a:lnTo>
                  <a:lnTo>
                    <a:pt x="548" y="295"/>
                  </a:lnTo>
                  <a:lnTo>
                    <a:pt x="555" y="290"/>
                  </a:lnTo>
                  <a:lnTo>
                    <a:pt x="558" y="280"/>
                  </a:lnTo>
                  <a:lnTo>
                    <a:pt x="555" y="270"/>
                  </a:lnTo>
                  <a:lnTo>
                    <a:pt x="548" y="265"/>
                  </a:lnTo>
                  <a:lnTo>
                    <a:pt x="539" y="263"/>
                  </a:lnTo>
                  <a:lnTo>
                    <a:pt x="530" y="263"/>
                  </a:lnTo>
                  <a:lnTo>
                    <a:pt x="296" y="263"/>
                  </a:lnTo>
                  <a:lnTo>
                    <a:pt x="296" y="28"/>
                  </a:lnTo>
                  <a:lnTo>
                    <a:pt x="296" y="18"/>
                  </a:lnTo>
                  <a:lnTo>
                    <a:pt x="294" y="9"/>
                  </a:lnTo>
                  <a:lnTo>
                    <a:pt x="289" y="2"/>
                  </a:lnTo>
                  <a:lnTo>
                    <a:pt x="279" y="0"/>
                  </a:lnTo>
                  <a:lnTo>
                    <a:pt x="270" y="2"/>
                  </a:lnTo>
                  <a:lnTo>
                    <a:pt x="265" y="9"/>
                  </a:lnTo>
                  <a:lnTo>
                    <a:pt x="263" y="18"/>
                  </a:lnTo>
                  <a:lnTo>
                    <a:pt x="263" y="28"/>
                  </a:lnTo>
                  <a:lnTo>
                    <a:pt x="263" y="263"/>
                  </a:lnTo>
                  <a:lnTo>
                    <a:pt x="28" y="263"/>
                  </a:lnTo>
                  <a:lnTo>
                    <a:pt x="18" y="263"/>
                  </a:lnTo>
                  <a:lnTo>
                    <a:pt x="9" y="265"/>
                  </a:lnTo>
                  <a:lnTo>
                    <a:pt x="3" y="270"/>
                  </a:lnTo>
                  <a:lnTo>
                    <a:pt x="0" y="280"/>
                  </a:lnTo>
                  <a:lnTo>
                    <a:pt x="3" y="290"/>
                  </a:lnTo>
                  <a:lnTo>
                    <a:pt x="9" y="295"/>
                  </a:lnTo>
                  <a:lnTo>
                    <a:pt x="18" y="297"/>
                  </a:lnTo>
                  <a:lnTo>
                    <a:pt x="28" y="297"/>
                  </a:lnTo>
                  <a:lnTo>
                    <a:pt x="263" y="297"/>
                  </a:lnTo>
                  <a:lnTo>
                    <a:pt x="263" y="532"/>
                  </a:lnTo>
                  <a:lnTo>
                    <a:pt x="263" y="542"/>
                  </a:lnTo>
                  <a:lnTo>
                    <a:pt x="265" y="551"/>
                  </a:lnTo>
                  <a:lnTo>
                    <a:pt x="270" y="557"/>
                  </a:lnTo>
                  <a:lnTo>
                    <a:pt x="279" y="560"/>
                  </a:lnTo>
                  <a:lnTo>
                    <a:pt x="289" y="557"/>
                  </a:lnTo>
                  <a:lnTo>
                    <a:pt x="294" y="551"/>
                  </a:lnTo>
                  <a:lnTo>
                    <a:pt x="296" y="542"/>
                  </a:lnTo>
                  <a:lnTo>
                    <a:pt x="296" y="532"/>
                  </a:lnTo>
                  <a:lnTo>
                    <a:pt x="296" y="29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13"/>
            <p:cNvSpPr>
              <a:spLocks noChangeAspect="1" noChangeArrowheads="1"/>
            </p:cNvSpPr>
            <p:nvPr/>
          </p:nvSpPr>
          <p:spPr bwMode="auto">
            <a:xfrm>
              <a:off x="5429" y="286"/>
              <a:ext cx="303" cy="2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14"/>
            <p:cNvSpPr>
              <a:spLocks noChangeAspect="1"/>
            </p:cNvSpPr>
            <p:nvPr/>
          </p:nvSpPr>
          <p:spPr bwMode="auto">
            <a:xfrm>
              <a:off x="5367" y="410"/>
              <a:ext cx="395" cy="373"/>
            </a:xfrm>
            <a:custGeom>
              <a:avLst/>
              <a:gdLst>
                <a:gd name="T0" fmla="*/ 144 w 395"/>
                <a:gd name="T1" fmla="*/ 10 h 373"/>
                <a:gd name="T2" fmla="*/ 142 w 395"/>
                <a:gd name="T3" fmla="*/ 4 h 373"/>
                <a:gd name="T4" fmla="*/ 133 w 395"/>
                <a:gd name="T5" fmla="*/ 0 h 373"/>
                <a:gd name="T6" fmla="*/ 112 w 395"/>
                <a:gd name="T7" fmla="*/ 1 h 373"/>
                <a:gd name="T8" fmla="*/ 83 w 395"/>
                <a:gd name="T9" fmla="*/ 4 h 373"/>
                <a:gd name="T10" fmla="*/ 53 w 395"/>
                <a:gd name="T11" fmla="*/ 7 h 373"/>
                <a:gd name="T12" fmla="*/ 31 w 395"/>
                <a:gd name="T13" fmla="*/ 9 h 373"/>
                <a:gd name="T14" fmla="*/ 25 w 395"/>
                <a:gd name="T15" fmla="*/ 10 h 373"/>
                <a:gd name="T16" fmla="*/ 20 w 395"/>
                <a:gd name="T17" fmla="*/ 12 h 373"/>
                <a:gd name="T18" fmla="*/ 16 w 395"/>
                <a:gd name="T19" fmla="*/ 17 h 373"/>
                <a:gd name="T20" fmla="*/ 15 w 395"/>
                <a:gd name="T21" fmla="*/ 26 h 373"/>
                <a:gd name="T22" fmla="*/ 20 w 395"/>
                <a:gd name="T23" fmla="*/ 34 h 373"/>
                <a:gd name="T24" fmla="*/ 35 w 395"/>
                <a:gd name="T25" fmla="*/ 36 h 373"/>
                <a:gd name="T26" fmla="*/ 58 w 395"/>
                <a:gd name="T27" fmla="*/ 37 h 373"/>
                <a:gd name="T28" fmla="*/ 71 w 395"/>
                <a:gd name="T29" fmla="*/ 40 h 373"/>
                <a:gd name="T30" fmla="*/ 76 w 395"/>
                <a:gd name="T31" fmla="*/ 44 h 373"/>
                <a:gd name="T32" fmla="*/ 77 w 395"/>
                <a:gd name="T33" fmla="*/ 50 h 373"/>
                <a:gd name="T34" fmla="*/ 75 w 395"/>
                <a:gd name="T35" fmla="*/ 60 h 373"/>
                <a:gd name="T36" fmla="*/ 71 w 395"/>
                <a:gd name="T37" fmla="*/ 78 h 373"/>
                <a:gd name="T38" fmla="*/ 66 w 395"/>
                <a:gd name="T39" fmla="*/ 99 h 373"/>
                <a:gd name="T40" fmla="*/ 61 w 395"/>
                <a:gd name="T41" fmla="*/ 118 h 373"/>
                <a:gd name="T42" fmla="*/ 9 w 395"/>
                <a:gd name="T43" fmla="*/ 324 h 373"/>
                <a:gd name="T44" fmla="*/ 7 w 395"/>
                <a:gd name="T45" fmla="*/ 336 h 373"/>
                <a:gd name="T46" fmla="*/ 4 w 395"/>
                <a:gd name="T47" fmla="*/ 347 h 373"/>
                <a:gd name="T48" fmla="*/ 1 w 395"/>
                <a:gd name="T49" fmla="*/ 357 h 373"/>
                <a:gd name="T50" fmla="*/ 0 w 395"/>
                <a:gd name="T51" fmla="*/ 362 h 373"/>
                <a:gd name="T52" fmla="*/ 5 w 395"/>
                <a:gd name="T53" fmla="*/ 371 h 373"/>
                <a:gd name="T54" fmla="*/ 14 w 395"/>
                <a:gd name="T55" fmla="*/ 373 h 373"/>
                <a:gd name="T56" fmla="*/ 25 w 395"/>
                <a:gd name="T57" fmla="*/ 373 h 373"/>
                <a:gd name="T58" fmla="*/ 75 w 395"/>
                <a:gd name="T59" fmla="*/ 360 h 373"/>
                <a:gd name="T60" fmla="*/ 133 w 395"/>
                <a:gd name="T61" fmla="*/ 337 h 373"/>
                <a:gd name="T62" fmla="*/ 197 w 395"/>
                <a:gd name="T63" fmla="*/ 301 h 373"/>
                <a:gd name="T64" fmla="*/ 262 w 395"/>
                <a:gd name="T65" fmla="*/ 249 h 373"/>
                <a:gd name="T66" fmla="*/ 300 w 395"/>
                <a:gd name="T67" fmla="*/ 210 h 373"/>
                <a:gd name="T68" fmla="*/ 330 w 395"/>
                <a:gd name="T69" fmla="*/ 171 h 373"/>
                <a:gd name="T70" fmla="*/ 353 w 395"/>
                <a:gd name="T71" fmla="*/ 134 h 373"/>
                <a:gd name="T72" fmla="*/ 370 w 395"/>
                <a:gd name="T73" fmla="*/ 100 h 373"/>
                <a:gd name="T74" fmla="*/ 382 w 395"/>
                <a:gd name="T75" fmla="*/ 70 h 373"/>
                <a:gd name="T76" fmla="*/ 390 w 395"/>
                <a:gd name="T77" fmla="*/ 47 h 373"/>
                <a:gd name="T78" fmla="*/ 394 w 395"/>
                <a:gd name="T79" fmla="*/ 31 h 373"/>
                <a:gd name="T80" fmla="*/ 395 w 395"/>
                <a:gd name="T81" fmla="*/ 23 h 373"/>
                <a:gd name="T82" fmla="*/ 389 w 395"/>
                <a:gd name="T83" fmla="*/ 6 h 373"/>
                <a:gd name="T84" fmla="*/ 371 w 395"/>
                <a:gd name="T85" fmla="*/ 0 h 373"/>
                <a:gd name="T86" fmla="*/ 364 w 395"/>
                <a:gd name="T87" fmla="*/ 1 h 373"/>
                <a:gd name="T88" fmla="*/ 355 w 395"/>
                <a:gd name="T89" fmla="*/ 5 h 373"/>
                <a:gd name="T90" fmla="*/ 345 w 395"/>
                <a:gd name="T91" fmla="*/ 13 h 373"/>
                <a:gd name="T92" fmla="*/ 338 w 395"/>
                <a:gd name="T93" fmla="*/ 28 h 373"/>
                <a:gd name="T94" fmla="*/ 286 w 395"/>
                <a:gd name="T95" fmla="*/ 154 h 373"/>
                <a:gd name="T96" fmla="*/ 215 w 395"/>
                <a:gd name="T97" fmla="*/ 246 h 373"/>
                <a:gd name="T98" fmla="*/ 138 w 395"/>
                <a:gd name="T99" fmla="*/ 309 h 373"/>
                <a:gd name="T100" fmla="*/ 62 w 395"/>
                <a:gd name="T101" fmla="*/ 344 h 373"/>
                <a:gd name="T102" fmla="*/ 144 w 395"/>
                <a:gd name="T103" fmla="*/ 1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5" h="373">
                  <a:moveTo>
                    <a:pt x="144" y="10"/>
                  </a:moveTo>
                  <a:lnTo>
                    <a:pt x="142" y="4"/>
                  </a:lnTo>
                  <a:lnTo>
                    <a:pt x="133" y="0"/>
                  </a:lnTo>
                  <a:lnTo>
                    <a:pt x="112" y="1"/>
                  </a:lnTo>
                  <a:lnTo>
                    <a:pt x="83" y="4"/>
                  </a:lnTo>
                  <a:lnTo>
                    <a:pt x="53" y="7"/>
                  </a:lnTo>
                  <a:lnTo>
                    <a:pt x="31" y="9"/>
                  </a:lnTo>
                  <a:lnTo>
                    <a:pt x="25" y="10"/>
                  </a:lnTo>
                  <a:lnTo>
                    <a:pt x="20" y="12"/>
                  </a:lnTo>
                  <a:lnTo>
                    <a:pt x="16" y="17"/>
                  </a:lnTo>
                  <a:lnTo>
                    <a:pt x="15" y="26"/>
                  </a:lnTo>
                  <a:lnTo>
                    <a:pt x="20" y="34"/>
                  </a:lnTo>
                  <a:lnTo>
                    <a:pt x="35" y="36"/>
                  </a:lnTo>
                  <a:lnTo>
                    <a:pt x="58" y="37"/>
                  </a:lnTo>
                  <a:lnTo>
                    <a:pt x="71" y="40"/>
                  </a:lnTo>
                  <a:lnTo>
                    <a:pt x="76" y="44"/>
                  </a:lnTo>
                  <a:lnTo>
                    <a:pt x="77" y="50"/>
                  </a:lnTo>
                  <a:lnTo>
                    <a:pt x="75" y="60"/>
                  </a:lnTo>
                  <a:lnTo>
                    <a:pt x="71" y="78"/>
                  </a:lnTo>
                  <a:lnTo>
                    <a:pt x="66" y="99"/>
                  </a:lnTo>
                  <a:lnTo>
                    <a:pt x="61" y="118"/>
                  </a:lnTo>
                  <a:lnTo>
                    <a:pt x="9" y="324"/>
                  </a:lnTo>
                  <a:lnTo>
                    <a:pt x="7" y="336"/>
                  </a:lnTo>
                  <a:lnTo>
                    <a:pt x="4" y="347"/>
                  </a:lnTo>
                  <a:lnTo>
                    <a:pt x="1" y="357"/>
                  </a:lnTo>
                  <a:lnTo>
                    <a:pt x="0" y="362"/>
                  </a:lnTo>
                  <a:lnTo>
                    <a:pt x="5" y="371"/>
                  </a:lnTo>
                  <a:lnTo>
                    <a:pt x="14" y="373"/>
                  </a:lnTo>
                  <a:lnTo>
                    <a:pt x="25" y="373"/>
                  </a:lnTo>
                  <a:lnTo>
                    <a:pt x="75" y="360"/>
                  </a:lnTo>
                  <a:lnTo>
                    <a:pt x="133" y="337"/>
                  </a:lnTo>
                  <a:lnTo>
                    <a:pt x="197" y="301"/>
                  </a:lnTo>
                  <a:lnTo>
                    <a:pt x="262" y="249"/>
                  </a:lnTo>
                  <a:lnTo>
                    <a:pt x="300" y="210"/>
                  </a:lnTo>
                  <a:lnTo>
                    <a:pt x="330" y="171"/>
                  </a:lnTo>
                  <a:lnTo>
                    <a:pt x="353" y="134"/>
                  </a:lnTo>
                  <a:lnTo>
                    <a:pt x="370" y="100"/>
                  </a:lnTo>
                  <a:lnTo>
                    <a:pt x="382" y="70"/>
                  </a:lnTo>
                  <a:lnTo>
                    <a:pt x="390" y="47"/>
                  </a:lnTo>
                  <a:lnTo>
                    <a:pt x="394" y="31"/>
                  </a:lnTo>
                  <a:lnTo>
                    <a:pt x="395" y="23"/>
                  </a:lnTo>
                  <a:lnTo>
                    <a:pt x="389" y="6"/>
                  </a:lnTo>
                  <a:lnTo>
                    <a:pt x="371" y="0"/>
                  </a:lnTo>
                  <a:lnTo>
                    <a:pt x="364" y="1"/>
                  </a:lnTo>
                  <a:lnTo>
                    <a:pt x="355" y="5"/>
                  </a:lnTo>
                  <a:lnTo>
                    <a:pt x="345" y="13"/>
                  </a:lnTo>
                  <a:lnTo>
                    <a:pt x="338" y="28"/>
                  </a:lnTo>
                  <a:lnTo>
                    <a:pt x="286" y="154"/>
                  </a:lnTo>
                  <a:lnTo>
                    <a:pt x="215" y="246"/>
                  </a:lnTo>
                  <a:lnTo>
                    <a:pt x="138" y="309"/>
                  </a:lnTo>
                  <a:lnTo>
                    <a:pt x="62" y="344"/>
                  </a:lnTo>
                  <a:lnTo>
                    <a:pt x="14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211637" y="2058967"/>
            <a:ext cx="150874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CPF emissivity</a:t>
            </a:r>
            <a:endParaRPr lang="ru-RU" dirty="0"/>
          </a:p>
        </p:txBody>
      </p:sp>
      <p:grpSp>
        <p:nvGrpSpPr>
          <p:cNvPr id="43" name="Group 17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866796" y="5530310"/>
            <a:ext cx="2266234" cy="202946"/>
            <a:chOff x="-1" y="-1"/>
            <a:chExt cx="5762" cy="516"/>
          </a:xfrm>
        </p:grpSpPr>
        <p:sp>
          <p:nvSpPr>
            <p:cNvPr id="45" name="Freeform 18"/>
            <p:cNvSpPr>
              <a:spLocks noChangeAspect="1"/>
            </p:cNvSpPr>
            <p:nvPr/>
          </p:nvSpPr>
          <p:spPr bwMode="auto">
            <a:xfrm>
              <a:off x="-1" y="6"/>
              <a:ext cx="505" cy="412"/>
            </a:xfrm>
            <a:custGeom>
              <a:avLst/>
              <a:gdLst>
                <a:gd name="T0" fmla="*/ 119 w 505"/>
                <a:gd name="T1" fmla="*/ 6 h 412"/>
                <a:gd name="T2" fmla="*/ 110 w 505"/>
                <a:gd name="T3" fmla="*/ 0 h 412"/>
                <a:gd name="T4" fmla="*/ 0 w 505"/>
                <a:gd name="T5" fmla="*/ 0 h 412"/>
                <a:gd name="T6" fmla="*/ 14 w 505"/>
                <a:gd name="T7" fmla="*/ 19 h 412"/>
                <a:gd name="T8" fmla="*/ 55 w 505"/>
                <a:gd name="T9" fmla="*/ 25 h 412"/>
                <a:gd name="T10" fmla="*/ 62 w 505"/>
                <a:gd name="T11" fmla="*/ 47 h 412"/>
                <a:gd name="T12" fmla="*/ 62 w 505"/>
                <a:gd name="T13" fmla="*/ 356 h 412"/>
                <a:gd name="T14" fmla="*/ 59 w 505"/>
                <a:gd name="T15" fmla="*/ 370 h 412"/>
                <a:gd name="T16" fmla="*/ 47 w 505"/>
                <a:gd name="T17" fmla="*/ 384 h 412"/>
                <a:gd name="T18" fmla="*/ 20 w 505"/>
                <a:gd name="T19" fmla="*/ 392 h 412"/>
                <a:gd name="T20" fmla="*/ 0 w 505"/>
                <a:gd name="T21" fmla="*/ 412 h 412"/>
                <a:gd name="T22" fmla="*/ 140 w 505"/>
                <a:gd name="T23" fmla="*/ 394 h 412"/>
                <a:gd name="T24" fmla="*/ 105 w 505"/>
                <a:gd name="T25" fmla="*/ 389 h 412"/>
                <a:gd name="T26" fmla="*/ 86 w 505"/>
                <a:gd name="T27" fmla="*/ 377 h 412"/>
                <a:gd name="T28" fmla="*/ 79 w 505"/>
                <a:gd name="T29" fmla="*/ 363 h 412"/>
                <a:gd name="T30" fmla="*/ 79 w 505"/>
                <a:gd name="T31" fmla="*/ 349 h 412"/>
                <a:gd name="T32" fmla="*/ 79 w 505"/>
                <a:gd name="T33" fmla="*/ 23 h 412"/>
                <a:gd name="T34" fmla="*/ 228 w 505"/>
                <a:gd name="T35" fmla="*/ 409 h 412"/>
                <a:gd name="T36" fmla="*/ 243 w 505"/>
                <a:gd name="T37" fmla="*/ 409 h 412"/>
                <a:gd name="T38" fmla="*/ 394 w 505"/>
                <a:gd name="T39" fmla="*/ 19 h 412"/>
                <a:gd name="T40" fmla="*/ 395 w 505"/>
                <a:gd name="T41" fmla="*/ 365 h 412"/>
                <a:gd name="T42" fmla="*/ 388 w 505"/>
                <a:gd name="T43" fmla="*/ 388 h 412"/>
                <a:gd name="T44" fmla="*/ 347 w 505"/>
                <a:gd name="T45" fmla="*/ 394 h 412"/>
                <a:gd name="T46" fmla="*/ 333 w 505"/>
                <a:gd name="T47" fmla="*/ 412 h 412"/>
                <a:gd name="T48" fmla="*/ 505 w 505"/>
                <a:gd name="T49" fmla="*/ 394 h 412"/>
                <a:gd name="T50" fmla="*/ 463 w 505"/>
                <a:gd name="T51" fmla="*/ 392 h 412"/>
                <a:gd name="T52" fmla="*/ 444 w 505"/>
                <a:gd name="T53" fmla="*/ 379 h 412"/>
                <a:gd name="T54" fmla="*/ 443 w 505"/>
                <a:gd name="T55" fmla="*/ 47 h 412"/>
                <a:gd name="T56" fmla="*/ 449 w 505"/>
                <a:gd name="T57" fmla="*/ 25 h 412"/>
                <a:gd name="T58" fmla="*/ 490 w 505"/>
                <a:gd name="T59" fmla="*/ 19 h 412"/>
                <a:gd name="T60" fmla="*/ 505 w 505"/>
                <a:gd name="T61" fmla="*/ 0 h 412"/>
                <a:gd name="T62" fmla="*/ 394 w 505"/>
                <a:gd name="T63" fmla="*/ 0 h 412"/>
                <a:gd name="T64" fmla="*/ 386 w 505"/>
                <a:gd name="T65" fmla="*/ 5 h 412"/>
                <a:gd name="T66" fmla="*/ 253 w 505"/>
                <a:gd name="T67" fmla="*/ 351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5" h="412">
                  <a:moveTo>
                    <a:pt x="122" y="13"/>
                  </a:moveTo>
                  <a:lnTo>
                    <a:pt x="119" y="6"/>
                  </a:lnTo>
                  <a:lnTo>
                    <a:pt x="115" y="2"/>
                  </a:lnTo>
                  <a:lnTo>
                    <a:pt x="110" y="0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4" y="19"/>
                  </a:lnTo>
                  <a:lnTo>
                    <a:pt x="41" y="20"/>
                  </a:lnTo>
                  <a:lnTo>
                    <a:pt x="55" y="25"/>
                  </a:lnTo>
                  <a:lnTo>
                    <a:pt x="61" y="34"/>
                  </a:lnTo>
                  <a:lnTo>
                    <a:pt x="62" y="47"/>
                  </a:lnTo>
                  <a:lnTo>
                    <a:pt x="62" y="349"/>
                  </a:lnTo>
                  <a:lnTo>
                    <a:pt x="62" y="356"/>
                  </a:lnTo>
                  <a:lnTo>
                    <a:pt x="61" y="363"/>
                  </a:lnTo>
                  <a:lnTo>
                    <a:pt x="59" y="370"/>
                  </a:lnTo>
                  <a:lnTo>
                    <a:pt x="54" y="377"/>
                  </a:lnTo>
                  <a:lnTo>
                    <a:pt x="47" y="384"/>
                  </a:lnTo>
                  <a:lnTo>
                    <a:pt x="36" y="389"/>
                  </a:lnTo>
                  <a:lnTo>
                    <a:pt x="20" y="392"/>
                  </a:lnTo>
                  <a:lnTo>
                    <a:pt x="0" y="394"/>
                  </a:lnTo>
                  <a:lnTo>
                    <a:pt x="0" y="412"/>
                  </a:lnTo>
                  <a:lnTo>
                    <a:pt x="140" y="412"/>
                  </a:lnTo>
                  <a:lnTo>
                    <a:pt x="140" y="394"/>
                  </a:lnTo>
                  <a:lnTo>
                    <a:pt x="120" y="392"/>
                  </a:lnTo>
                  <a:lnTo>
                    <a:pt x="105" y="389"/>
                  </a:lnTo>
                  <a:lnTo>
                    <a:pt x="94" y="384"/>
                  </a:lnTo>
                  <a:lnTo>
                    <a:pt x="86" y="377"/>
                  </a:lnTo>
                  <a:lnTo>
                    <a:pt x="82" y="370"/>
                  </a:lnTo>
                  <a:lnTo>
                    <a:pt x="79" y="363"/>
                  </a:lnTo>
                  <a:lnTo>
                    <a:pt x="79" y="356"/>
                  </a:lnTo>
                  <a:lnTo>
                    <a:pt x="79" y="349"/>
                  </a:lnTo>
                  <a:lnTo>
                    <a:pt x="79" y="23"/>
                  </a:lnTo>
                  <a:lnTo>
                    <a:pt x="79" y="23"/>
                  </a:lnTo>
                  <a:lnTo>
                    <a:pt x="224" y="399"/>
                  </a:lnTo>
                  <a:lnTo>
                    <a:pt x="228" y="409"/>
                  </a:lnTo>
                  <a:lnTo>
                    <a:pt x="236" y="412"/>
                  </a:lnTo>
                  <a:lnTo>
                    <a:pt x="243" y="409"/>
                  </a:lnTo>
                  <a:lnTo>
                    <a:pt x="247" y="401"/>
                  </a:lnTo>
                  <a:lnTo>
                    <a:pt x="394" y="19"/>
                  </a:lnTo>
                  <a:lnTo>
                    <a:pt x="395" y="19"/>
                  </a:lnTo>
                  <a:lnTo>
                    <a:pt x="395" y="365"/>
                  </a:lnTo>
                  <a:lnTo>
                    <a:pt x="394" y="379"/>
                  </a:lnTo>
                  <a:lnTo>
                    <a:pt x="388" y="388"/>
                  </a:lnTo>
                  <a:lnTo>
                    <a:pt x="374" y="392"/>
                  </a:lnTo>
                  <a:lnTo>
                    <a:pt x="347" y="394"/>
                  </a:lnTo>
                  <a:lnTo>
                    <a:pt x="333" y="394"/>
                  </a:lnTo>
                  <a:lnTo>
                    <a:pt x="333" y="412"/>
                  </a:lnTo>
                  <a:lnTo>
                    <a:pt x="505" y="412"/>
                  </a:lnTo>
                  <a:lnTo>
                    <a:pt x="505" y="394"/>
                  </a:lnTo>
                  <a:lnTo>
                    <a:pt x="490" y="394"/>
                  </a:lnTo>
                  <a:lnTo>
                    <a:pt x="463" y="392"/>
                  </a:lnTo>
                  <a:lnTo>
                    <a:pt x="449" y="388"/>
                  </a:lnTo>
                  <a:lnTo>
                    <a:pt x="444" y="379"/>
                  </a:lnTo>
                  <a:lnTo>
                    <a:pt x="443" y="365"/>
                  </a:lnTo>
                  <a:lnTo>
                    <a:pt x="443" y="47"/>
                  </a:lnTo>
                  <a:lnTo>
                    <a:pt x="444" y="34"/>
                  </a:lnTo>
                  <a:lnTo>
                    <a:pt x="449" y="25"/>
                  </a:lnTo>
                  <a:lnTo>
                    <a:pt x="463" y="20"/>
                  </a:lnTo>
                  <a:lnTo>
                    <a:pt x="490" y="19"/>
                  </a:lnTo>
                  <a:lnTo>
                    <a:pt x="505" y="19"/>
                  </a:lnTo>
                  <a:lnTo>
                    <a:pt x="505" y="0"/>
                  </a:lnTo>
                  <a:lnTo>
                    <a:pt x="404" y="0"/>
                  </a:lnTo>
                  <a:lnTo>
                    <a:pt x="394" y="0"/>
                  </a:lnTo>
                  <a:lnTo>
                    <a:pt x="389" y="2"/>
                  </a:lnTo>
                  <a:lnTo>
                    <a:pt x="386" y="5"/>
                  </a:lnTo>
                  <a:lnTo>
                    <a:pt x="384" y="11"/>
                  </a:lnTo>
                  <a:lnTo>
                    <a:pt x="253" y="351"/>
                  </a:lnTo>
                  <a:lnTo>
                    <a:pt x="122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19"/>
            <p:cNvSpPr>
              <a:spLocks noChangeAspect="1" noEditPoints="1"/>
            </p:cNvSpPr>
            <p:nvPr/>
          </p:nvSpPr>
          <p:spPr bwMode="auto">
            <a:xfrm>
              <a:off x="546" y="148"/>
              <a:ext cx="271" cy="277"/>
            </a:xfrm>
            <a:custGeom>
              <a:avLst/>
              <a:gdLst>
                <a:gd name="T0" fmla="*/ 179 w 271"/>
                <a:gd name="T1" fmla="*/ 242 h 277"/>
                <a:gd name="T2" fmla="*/ 203 w 271"/>
                <a:gd name="T3" fmla="*/ 270 h 277"/>
                <a:gd name="T4" fmla="*/ 227 w 271"/>
                <a:gd name="T5" fmla="*/ 273 h 277"/>
                <a:gd name="T6" fmla="*/ 243 w 271"/>
                <a:gd name="T7" fmla="*/ 269 h 277"/>
                <a:gd name="T8" fmla="*/ 259 w 271"/>
                <a:gd name="T9" fmla="*/ 256 h 277"/>
                <a:gd name="T10" fmla="*/ 269 w 271"/>
                <a:gd name="T11" fmla="*/ 233 h 277"/>
                <a:gd name="T12" fmla="*/ 271 w 271"/>
                <a:gd name="T13" fmla="*/ 183 h 277"/>
                <a:gd name="T14" fmla="*/ 256 w 271"/>
                <a:gd name="T15" fmla="*/ 216 h 277"/>
                <a:gd name="T16" fmla="*/ 248 w 271"/>
                <a:gd name="T17" fmla="*/ 249 h 277"/>
                <a:gd name="T18" fmla="*/ 234 w 271"/>
                <a:gd name="T19" fmla="*/ 255 h 277"/>
                <a:gd name="T20" fmla="*/ 216 w 271"/>
                <a:gd name="T21" fmla="*/ 241 h 277"/>
                <a:gd name="T22" fmla="*/ 212 w 271"/>
                <a:gd name="T23" fmla="*/ 225 h 277"/>
                <a:gd name="T24" fmla="*/ 212 w 271"/>
                <a:gd name="T25" fmla="*/ 85 h 277"/>
                <a:gd name="T26" fmla="*/ 203 w 271"/>
                <a:gd name="T27" fmla="*/ 50 h 277"/>
                <a:gd name="T28" fmla="*/ 172 w 271"/>
                <a:gd name="T29" fmla="*/ 18 h 277"/>
                <a:gd name="T30" fmla="*/ 130 w 271"/>
                <a:gd name="T31" fmla="*/ 2 h 277"/>
                <a:gd name="T32" fmla="*/ 90 w 271"/>
                <a:gd name="T33" fmla="*/ 1 h 277"/>
                <a:gd name="T34" fmla="*/ 58 w 271"/>
                <a:gd name="T35" fmla="*/ 11 h 277"/>
                <a:gd name="T36" fmla="*/ 34 w 271"/>
                <a:gd name="T37" fmla="*/ 29 h 277"/>
                <a:gd name="T38" fmla="*/ 20 w 271"/>
                <a:gd name="T39" fmla="*/ 54 h 277"/>
                <a:gd name="T40" fmla="*/ 20 w 271"/>
                <a:gd name="T41" fmla="*/ 80 h 277"/>
                <a:gd name="T42" fmla="*/ 35 w 271"/>
                <a:gd name="T43" fmla="*/ 94 h 277"/>
                <a:gd name="T44" fmla="*/ 57 w 271"/>
                <a:gd name="T45" fmla="*/ 94 h 277"/>
                <a:gd name="T46" fmla="*/ 71 w 271"/>
                <a:gd name="T47" fmla="*/ 80 h 277"/>
                <a:gd name="T48" fmla="*/ 72 w 271"/>
                <a:gd name="T49" fmla="*/ 61 h 277"/>
                <a:gd name="T50" fmla="*/ 59 w 271"/>
                <a:gd name="T51" fmla="*/ 44 h 277"/>
                <a:gd name="T52" fmla="*/ 57 w 271"/>
                <a:gd name="T53" fmla="*/ 28 h 277"/>
                <a:gd name="T54" fmla="*/ 91 w 271"/>
                <a:gd name="T55" fmla="*/ 14 h 277"/>
                <a:gd name="T56" fmla="*/ 118 w 271"/>
                <a:gd name="T57" fmla="*/ 14 h 277"/>
                <a:gd name="T58" fmla="*/ 140 w 271"/>
                <a:gd name="T59" fmla="*/ 23 h 277"/>
                <a:gd name="T60" fmla="*/ 158 w 271"/>
                <a:gd name="T61" fmla="*/ 42 h 277"/>
                <a:gd name="T62" fmla="*/ 169 w 271"/>
                <a:gd name="T63" fmla="*/ 72 h 277"/>
                <a:gd name="T64" fmla="*/ 171 w 271"/>
                <a:gd name="T65" fmla="*/ 113 h 277"/>
                <a:gd name="T66" fmla="*/ 61 w 271"/>
                <a:gd name="T67" fmla="*/ 134 h 277"/>
                <a:gd name="T68" fmla="*/ 14 w 271"/>
                <a:gd name="T69" fmla="*/ 171 h 277"/>
                <a:gd name="T70" fmla="*/ 0 w 271"/>
                <a:gd name="T71" fmla="*/ 213 h 277"/>
                <a:gd name="T72" fmla="*/ 34 w 271"/>
                <a:gd name="T73" fmla="*/ 263 h 277"/>
                <a:gd name="T74" fmla="*/ 96 w 271"/>
                <a:gd name="T75" fmla="*/ 277 h 277"/>
                <a:gd name="T76" fmla="*/ 146 w 271"/>
                <a:gd name="T77" fmla="*/ 261 h 277"/>
                <a:gd name="T78" fmla="*/ 175 w 271"/>
                <a:gd name="T79" fmla="*/ 224 h 277"/>
                <a:gd name="T80" fmla="*/ 171 w 271"/>
                <a:gd name="T81" fmla="*/ 186 h 277"/>
                <a:gd name="T82" fmla="*/ 163 w 271"/>
                <a:gd name="T83" fmla="*/ 222 h 277"/>
                <a:gd name="T84" fmla="*/ 146 w 271"/>
                <a:gd name="T85" fmla="*/ 246 h 277"/>
                <a:gd name="T86" fmla="*/ 123 w 271"/>
                <a:gd name="T87" fmla="*/ 259 h 277"/>
                <a:gd name="T88" fmla="*/ 101 w 271"/>
                <a:gd name="T89" fmla="*/ 263 h 277"/>
                <a:gd name="T90" fmla="*/ 63 w 271"/>
                <a:gd name="T91" fmla="*/ 249 h 277"/>
                <a:gd name="T92" fmla="*/ 47 w 271"/>
                <a:gd name="T93" fmla="*/ 212 h 277"/>
                <a:gd name="T94" fmla="*/ 72 w 271"/>
                <a:gd name="T95" fmla="*/ 158 h 277"/>
                <a:gd name="T96" fmla="*/ 171 w 271"/>
                <a:gd name="T97" fmla="*/ 12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277">
                  <a:moveTo>
                    <a:pt x="175" y="224"/>
                  </a:moveTo>
                  <a:lnTo>
                    <a:pt x="179" y="242"/>
                  </a:lnTo>
                  <a:lnTo>
                    <a:pt x="189" y="258"/>
                  </a:lnTo>
                  <a:lnTo>
                    <a:pt x="203" y="270"/>
                  </a:lnTo>
                  <a:lnTo>
                    <a:pt x="222" y="274"/>
                  </a:lnTo>
                  <a:lnTo>
                    <a:pt x="227" y="273"/>
                  </a:lnTo>
                  <a:lnTo>
                    <a:pt x="235" y="272"/>
                  </a:lnTo>
                  <a:lnTo>
                    <a:pt x="243" y="269"/>
                  </a:lnTo>
                  <a:lnTo>
                    <a:pt x="251" y="263"/>
                  </a:lnTo>
                  <a:lnTo>
                    <a:pt x="259" y="256"/>
                  </a:lnTo>
                  <a:lnTo>
                    <a:pt x="265" y="246"/>
                  </a:lnTo>
                  <a:lnTo>
                    <a:pt x="269" y="233"/>
                  </a:lnTo>
                  <a:lnTo>
                    <a:pt x="271" y="216"/>
                  </a:lnTo>
                  <a:lnTo>
                    <a:pt x="271" y="183"/>
                  </a:lnTo>
                  <a:lnTo>
                    <a:pt x="256" y="183"/>
                  </a:lnTo>
                  <a:lnTo>
                    <a:pt x="256" y="216"/>
                  </a:lnTo>
                  <a:lnTo>
                    <a:pt x="253" y="237"/>
                  </a:lnTo>
                  <a:lnTo>
                    <a:pt x="248" y="249"/>
                  </a:lnTo>
                  <a:lnTo>
                    <a:pt x="241" y="254"/>
                  </a:lnTo>
                  <a:lnTo>
                    <a:pt x="234" y="255"/>
                  </a:lnTo>
                  <a:lnTo>
                    <a:pt x="223" y="251"/>
                  </a:lnTo>
                  <a:lnTo>
                    <a:pt x="216" y="241"/>
                  </a:lnTo>
                  <a:lnTo>
                    <a:pt x="213" y="231"/>
                  </a:lnTo>
                  <a:lnTo>
                    <a:pt x="212" y="225"/>
                  </a:lnTo>
                  <a:lnTo>
                    <a:pt x="212" y="104"/>
                  </a:lnTo>
                  <a:lnTo>
                    <a:pt x="212" y="85"/>
                  </a:lnTo>
                  <a:lnTo>
                    <a:pt x="209" y="68"/>
                  </a:lnTo>
                  <a:lnTo>
                    <a:pt x="203" y="50"/>
                  </a:lnTo>
                  <a:lnTo>
                    <a:pt x="190" y="33"/>
                  </a:lnTo>
                  <a:lnTo>
                    <a:pt x="172" y="18"/>
                  </a:lnTo>
                  <a:lnTo>
                    <a:pt x="151" y="8"/>
                  </a:lnTo>
                  <a:lnTo>
                    <a:pt x="130" y="2"/>
                  </a:lnTo>
                  <a:lnTo>
                    <a:pt x="108" y="0"/>
                  </a:lnTo>
                  <a:lnTo>
                    <a:pt x="90" y="1"/>
                  </a:lnTo>
                  <a:lnTo>
                    <a:pt x="74" y="5"/>
                  </a:lnTo>
                  <a:lnTo>
                    <a:pt x="58" y="11"/>
                  </a:lnTo>
                  <a:lnTo>
                    <a:pt x="45" y="19"/>
                  </a:lnTo>
                  <a:lnTo>
                    <a:pt x="34" y="29"/>
                  </a:lnTo>
                  <a:lnTo>
                    <a:pt x="25" y="40"/>
                  </a:lnTo>
                  <a:lnTo>
                    <a:pt x="20" y="54"/>
                  </a:lnTo>
                  <a:lnTo>
                    <a:pt x="18" y="68"/>
                  </a:lnTo>
                  <a:lnTo>
                    <a:pt x="20" y="80"/>
                  </a:lnTo>
                  <a:lnTo>
                    <a:pt x="26" y="89"/>
                  </a:lnTo>
                  <a:lnTo>
                    <a:pt x="35" y="94"/>
                  </a:lnTo>
                  <a:lnTo>
                    <a:pt x="45" y="96"/>
                  </a:lnTo>
                  <a:lnTo>
                    <a:pt x="57" y="94"/>
                  </a:lnTo>
                  <a:lnTo>
                    <a:pt x="65" y="88"/>
                  </a:lnTo>
                  <a:lnTo>
                    <a:pt x="71" y="80"/>
                  </a:lnTo>
                  <a:lnTo>
                    <a:pt x="73" y="69"/>
                  </a:lnTo>
                  <a:lnTo>
                    <a:pt x="72" y="61"/>
                  </a:lnTo>
                  <a:lnTo>
                    <a:pt x="68" y="52"/>
                  </a:lnTo>
                  <a:lnTo>
                    <a:pt x="59" y="44"/>
                  </a:lnTo>
                  <a:lnTo>
                    <a:pt x="43" y="41"/>
                  </a:lnTo>
                  <a:lnTo>
                    <a:pt x="57" y="28"/>
                  </a:lnTo>
                  <a:lnTo>
                    <a:pt x="74" y="19"/>
                  </a:lnTo>
                  <a:lnTo>
                    <a:pt x="91" y="14"/>
                  </a:lnTo>
                  <a:lnTo>
                    <a:pt x="107" y="13"/>
                  </a:lnTo>
                  <a:lnTo>
                    <a:pt x="118" y="14"/>
                  </a:lnTo>
                  <a:lnTo>
                    <a:pt x="130" y="18"/>
                  </a:lnTo>
                  <a:lnTo>
                    <a:pt x="140" y="23"/>
                  </a:lnTo>
                  <a:lnTo>
                    <a:pt x="150" y="31"/>
                  </a:lnTo>
                  <a:lnTo>
                    <a:pt x="158" y="42"/>
                  </a:lnTo>
                  <a:lnTo>
                    <a:pt x="165" y="56"/>
                  </a:lnTo>
                  <a:lnTo>
                    <a:pt x="169" y="72"/>
                  </a:lnTo>
                  <a:lnTo>
                    <a:pt x="171" y="90"/>
                  </a:lnTo>
                  <a:lnTo>
                    <a:pt x="171" y="113"/>
                  </a:lnTo>
                  <a:lnTo>
                    <a:pt x="118" y="117"/>
                  </a:lnTo>
                  <a:lnTo>
                    <a:pt x="61" y="134"/>
                  </a:lnTo>
                  <a:lnTo>
                    <a:pt x="32" y="151"/>
                  </a:lnTo>
                  <a:lnTo>
                    <a:pt x="14" y="171"/>
                  </a:lnTo>
                  <a:lnTo>
                    <a:pt x="4" y="192"/>
                  </a:lnTo>
                  <a:lnTo>
                    <a:pt x="0" y="213"/>
                  </a:lnTo>
                  <a:lnTo>
                    <a:pt x="10" y="244"/>
                  </a:lnTo>
                  <a:lnTo>
                    <a:pt x="34" y="263"/>
                  </a:lnTo>
                  <a:lnTo>
                    <a:pt x="65" y="274"/>
                  </a:lnTo>
                  <a:lnTo>
                    <a:pt x="96" y="277"/>
                  </a:lnTo>
                  <a:lnTo>
                    <a:pt x="124" y="273"/>
                  </a:lnTo>
                  <a:lnTo>
                    <a:pt x="146" y="261"/>
                  </a:lnTo>
                  <a:lnTo>
                    <a:pt x="163" y="244"/>
                  </a:lnTo>
                  <a:lnTo>
                    <a:pt x="175" y="224"/>
                  </a:lnTo>
                  <a:close/>
                  <a:moveTo>
                    <a:pt x="171" y="125"/>
                  </a:moveTo>
                  <a:lnTo>
                    <a:pt x="171" y="186"/>
                  </a:lnTo>
                  <a:lnTo>
                    <a:pt x="169" y="205"/>
                  </a:lnTo>
                  <a:lnTo>
                    <a:pt x="163" y="222"/>
                  </a:lnTo>
                  <a:lnTo>
                    <a:pt x="156" y="235"/>
                  </a:lnTo>
                  <a:lnTo>
                    <a:pt x="146" y="246"/>
                  </a:lnTo>
                  <a:lnTo>
                    <a:pt x="135" y="254"/>
                  </a:lnTo>
                  <a:lnTo>
                    <a:pt x="123" y="259"/>
                  </a:lnTo>
                  <a:lnTo>
                    <a:pt x="111" y="263"/>
                  </a:lnTo>
                  <a:lnTo>
                    <a:pt x="101" y="263"/>
                  </a:lnTo>
                  <a:lnTo>
                    <a:pt x="80" y="260"/>
                  </a:lnTo>
                  <a:lnTo>
                    <a:pt x="63" y="249"/>
                  </a:lnTo>
                  <a:lnTo>
                    <a:pt x="51" y="233"/>
                  </a:lnTo>
                  <a:lnTo>
                    <a:pt x="47" y="212"/>
                  </a:lnTo>
                  <a:lnTo>
                    <a:pt x="52" y="185"/>
                  </a:lnTo>
                  <a:lnTo>
                    <a:pt x="72" y="158"/>
                  </a:lnTo>
                  <a:lnTo>
                    <a:pt x="110" y="136"/>
                  </a:lnTo>
                  <a:lnTo>
                    <a:pt x="171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20"/>
            <p:cNvSpPr>
              <a:spLocks noChangeAspect="1"/>
            </p:cNvSpPr>
            <p:nvPr/>
          </p:nvSpPr>
          <p:spPr bwMode="auto">
            <a:xfrm>
              <a:off x="832" y="158"/>
              <a:ext cx="302" cy="260"/>
            </a:xfrm>
            <a:custGeom>
              <a:avLst/>
              <a:gdLst>
                <a:gd name="T0" fmla="*/ 165 w 302"/>
                <a:gd name="T1" fmla="*/ 118 h 260"/>
                <a:gd name="T2" fmla="*/ 180 w 302"/>
                <a:gd name="T3" fmla="*/ 100 h 260"/>
                <a:gd name="T4" fmla="*/ 194 w 302"/>
                <a:gd name="T5" fmla="*/ 81 h 260"/>
                <a:gd name="T6" fmla="*/ 208 w 302"/>
                <a:gd name="T7" fmla="*/ 64 h 260"/>
                <a:gd name="T8" fmla="*/ 220 w 302"/>
                <a:gd name="T9" fmla="*/ 50 h 260"/>
                <a:gd name="T10" fmla="*/ 235 w 302"/>
                <a:gd name="T11" fmla="*/ 36 h 260"/>
                <a:gd name="T12" fmla="*/ 252 w 302"/>
                <a:gd name="T13" fmla="*/ 27 h 260"/>
                <a:gd name="T14" fmla="*/ 271 w 302"/>
                <a:gd name="T15" fmla="*/ 21 h 260"/>
                <a:gd name="T16" fmla="*/ 292 w 302"/>
                <a:gd name="T17" fmla="*/ 19 h 260"/>
                <a:gd name="T18" fmla="*/ 292 w 302"/>
                <a:gd name="T19" fmla="*/ 0 h 260"/>
                <a:gd name="T20" fmla="*/ 185 w 302"/>
                <a:gd name="T21" fmla="*/ 0 h 260"/>
                <a:gd name="T22" fmla="*/ 185 w 302"/>
                <a:gd name="T23" fmla="*/ 19 h 260"/>
                <a:gd name="T24" fmla="*/ 198 w 302"/>
                <a:gd name="T25" fmla="*/ 25 h 260"/>
                <a:gd name="T26" fmla="*/ 202 w 302"/>
                <a:gd name="T27" fmla="*/ 37 h 260"/>
                <a:gd name="T28" fmla="*/ 199 w 302"/>
                <a:gd name="T29" fmla="*/ 50 h 260"/>
                <a:gd name="T30" fmla="*/ 193 w 302"/>
                <a:gd name="T31" fmla="*/ 59 h 260"/>
                <a:gd name="T32" fmla="*/ 156 w 302"/>
                <a:gd name="T33" fmla="*/ 106 h 260"/>
                <a:gd name="T34" fmla="*/ 109 w 302"/>
                <a:gd name="T35" fmla="*/ 45 h 260"/>
                <a:gd name="T36" fmla="*/ 105 w 302"/>
                <a:gd name="T37" fmla="*/ 38 h 260"/>
                <a:gd name="T38" fmla="*/ 104 w 302"/>
                <a:gd name="T39" fmla="*/ 34 h 260"/>
                <a:gd name="T40" fmla="*/ 110 w 302"/>
                <a:gd name="T41" fmla="*/ 23 h 260"/>
                <a:gd name="T42" fmla="*/ 125 w 302"/>
                <a:gd name="T43" fmla="*/ 19 h 260"/>
                <a:gd name="T44" fmla="*/ 125 w 302"/>
                <a:gd name="T45" fmla="*/ 0 h 260"/>
                <a:gd name="T46" fmla="*/ 3 w 302"/>
                <a:gd name="T47" fmla="*/ 0 h 260"/>
                <a:gd name="T48" fmla="*/ 3 w 302"/>
                <a:gd name="T49" fmla="*/ 19 h 260"/>
                <a:gd name="T50" fmla="*/ 17 w 302"/>
                <a:gd name="T51" fmla="*/ 19 h 260"/>
                <a:gd name="T52" fmla="*/ 28 w 302"/>
                <a:gd name="T53" fmla="*/ 19 h 260"/>
                <a:gd name="T54" fmla="*/ 37 w 302"/>
                <a:gd name="T55" fmla="*/ 21 h 260"/>
                <a:gd name="T56" fmla="*/ 44 w 302"/>
                <a:gd name="T57" fmla="*/ 23 h 260"/>
                <a:gd name="T58" fmla="*/ 50 w 302"/>
                <a:gd name="T59" fmla="*/ 28 h 260"/>
                <a:gd name="T60" fmla="*/ 57 w 302"/>
                <a:gd name="T61" fmla="*/ 34 h 260"/>
                <a:gd name="T62" fmla="*/ 65 w 302"/>
                <a:gd name="T63" fmla="*/ 44 h 260"/>
                <a:gd name="T64" fmla="*/ 74 w 302"/>
                <a:gd name="T65" fmla="*/ 56 h 260"/>
                <a:gd name="T66" fmla="*/ 133 w 302"/>
                <a:gd name="T67" fmla="*/ 133 h 260"/>
                <a:gd name="T68" fmla="*/ 77 w 302"/>
                <a:gd name="T69" fmla="*/ 205 h 260"/>
                <a:gd name="T70" fmla="*/ 55 w 302"/>
                <a:gd name="T71" fmla="*/ 226 h 260"/>
                <a:gd name="T72" fmla="*/ 33 w 302"/>
                <a:gd name="T73" fmla="*/ 236 h 260"/>
                <a:gd name="T74" fmla="*/ 14 w 302"/>
                <a:gd name="T75" fmla="*/ 241 h 260"/>
                <a:gd name="T76" fmla="*/ 0 w 302"/>
                <a:gd name="T77" fmla="*/ 242 h 260"/>
                <a:gd name="T78" fmla="*/ 0 w 302"/>
                <a:gd name="T79" fmla="*/ 260 h 260"/>
                <a:gd name="T80" fmla="*/ 107 w 302"/>
                <a:gd name="T81" fmla="*/ 260 h 260"/>
                <a:gd name="T82" fmla="*/ 107 w 302"/>
                <a:gd name="T83" fmla="*/ 242 h 260"/>
                <a:gd name="T84" fmla="*/ 93 w 302"/>
                <a:gd name="T85" fmla="*/ 235 h 260"/>
                <a:gd name="T86" fmla="*/ 90 w 302"/>
                <a:gd name="T87" fmla="*/ 223 h 260"/>
                <a:gd name="T88" fmla="*/ 93 w 302"/>
                <a:gd name="T89" fmla="*/ 211 h 260"/>
                <a:gd name="T90" fmla="*/ 103 w 302"/>
                <a:gd name="T91" fmla="*/ 196 h 260"/>
                <a:gd name="T92" fmla="*/ 120 w 302"/>
                <a:gd name="T93" fmla="*/ 175 h 260"/>
                <a:gd name="T94" fmla="*/ 144 w 302"/>
                <a:gd name="T95" fmla="*/ 146 h 260"/>
                <a:gd name="T96" fmla="*/ 189 w 302"/>
                <a:gd name="T97" fmla="*/ 206 h 260"/>
                <a:gd name="T98" fmla="*/ 197 w 302"/>
                <a:gd name="T99" fmla="*/ 218 h 260"/>
                <a:gd name="T100" fmla="*/ 202 w 302"/>
                <a:gd name="T101" fmla="*/ 226 h 260"/>
                <a:gd name="T102" fmla="*/ 201 w 302"/>
                <a:gd name="T103" fmla="*/ 231 h 260"/>
                <a:gd name="T104" fmla="*/ 197 w 302"/>
                <a:gd name="T105" fmla="*/ 236 h 260"/>
                <a:gd name="T106" fmla="*/ 190 w 302"/>
                <a:gd name="T107" fmla="*/ 240 h 260"/>
                <a:gd name="T108" fmla="*/ 180 w 302"/>
                <a:gd name="T109" fmla="*/ 242 h 260"/>
                <a:gd name="T110" fmla="*/ 180 w 302"/>
                <a:gd name="T111" fmla="*/ 260 h 260"/>
                <a:gd name="T112" fmla="*/ 302 w 302"/>
                <a:gd name="T113" fmla="*/ 260 h 260"/>
                <a:gd name="T114" fmla="*/ 302 w 302"/>
                <a:gd name="T115" fmla="*/ 242 h 260"/>
                <a:gd name="T116" fmla="*/ 282 w 302"/>
                <a:gd name="T117" fmla="*/ 241 h 260"/>
                <a:gd name="T118" fmla="*/ 267 w 302"/>
                <a:gd name="T119" fmla="*/ 239 h 260"/>
                <a:gd name="T120" fmla="*/ 256 w 302"/>
                <a:gd name="T121" fmla="*/ 233 h 260"/>
                <a:gd name="T122" fmla="*/ 245 w 302"/>
                <a:gd name="T123" fmla="*/ 223 h 260"/>
                <a:gd name="T124" fmla="*/ 165 w 302"/>
                <a:gd name="T125" fmla="*/ 118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260">
                  <a:moveTo>
                    <a:pt x="165" y="118"/>
                  </a:moveTo>
                  <a:lnTo>
                    <a:pt x="180" y="100"/>
                  </a:lnTo>
                  <a:lnTo>
                    <a:pt x="194" y="81"/>
                  </a:lnTo>
                  <a:lnTo>
                    <a:pt x="208" y="64"/>
                  </a:lnTo>
                  <a:lnTo>
                    <a:pt x="220" y="50"/>
                  </a:lnTo>
                  <a:lnTo>
                    <a:pt x="235" y="36"/>
                  </a:lnTo>
                  <a:lnTo>
                    <a:pt x="252" y="27"/>
                  </a:lnTo>
                  <a:lnTo>
                    <a:pt x="271" y="21"/>
                  </a:lnTo>
                  <a:lnTo>
                    <a:pt x="292" y="19"/>
                  </a:lnTo>
                  <a:lnTo>
                    <a:pt x="292" y="0"/>
                  </a:lnTo>
                  <a:lnTo>
                    <a:pt x="185" y="0"/>
                  </a:lnTo>
                  <a:lnTo>
                    <a:pt x="185" y="19"/>
                  </a:lnTo>
                  <a:lnTo>
                    <a:pt x="198" y="25"/>
                  </a:lnTo>
                  <a:lnTo>
                    <a:pt x="202" y="37"/>
                  </a:lnTo>
                  <a:lnTo>
                    <a:pt x="199" y="50"/>
                  </a:lnTo>
                  <a:lnTo>
                    <a:pt x="193" y="59"/>
                  </a:lnTo>
                  <a:lnTo>
                    <a:pt x="156" y="106"/>
                  </a:lnTo>
                  <a:lnTo>
                    <a:pt x="109" y="45"/>
                  </a:lnTo>
                  <a:lnTo>
                    <a:pt x="105" y="38"/>
                  </a:lnTo>
                  <a:lnTo>
                    <a:pt x="104" y="34"/>
                  </a:lnTo>
                  <a:lnTo>
                    <a:pt x="110" y="23"/>
                  </a:lnTo>
                  <a:lnTo>
                    <a:pt x="125" y="19"/>
                  </a:lnTo>
                  <a:lnTo>
                    <a:pt x="125" y="0"/>
                  </a:lnTo>
                  <a:lnTo>
                    <a:pt x="3" y="0"/>
                  </a:lnTo>
                  <a:lnTo>
                    <a:pt x="3" y="19"/>
                  </a:lnTo>
                  <a:lnTo>
                    <a:pt x="17" y="19"/>
                  </a:lnTo>
                  <a:lnTo>
                    <a:pt x="28" y="19"/>
                  </a:lnTo>
                  <a:lnTo>
                    <a:pt x="37" y="21"/>
                  </a:lnTo>
                  <a:lnTo>
                    <a:pt x="44" y="23"/>
                  </a:lnTo>
                  <a:lnTo>
                    <a:pt x="50" y="28"/>
                  </a:lnTo>
                  <a:lnTo>
                    <a:pt x="57" y="34"/>
                  </a:lnTo>
                  <a:lnTo>
                    <a:pt x="65" y="44"/>
                  </a:lnTo>
                  <a:lnTo>
                    <a:pt x="74" y="56"/>
                  </a:lnTo>
                  <a:lnTo>
                    <a:pt x="133" y="133"/>
                  </a:lnTo>
                  <a:lnTo>
                    <a:pt x="77" y="205"/>
                  </a:lnTo>
                  <a:lnTo>
                    <a:pt x="55" y="226"/>
                  </a:lnTo>
                  <a:lnTo>
                    <a:pt x="33" y="236"/>
                  </a:lnTo>
                  <a:lnTo>
                    <a:pt x="14" y="241"/>
                  </a:lnTo>
                  <a:lnTo>
                    <a:pt x="0" y="242"/>
                  </a:lnTo>
                  <a:lnTo>
                    <a:pt x="0" y="260"/>
                  </a:lnTo>
                  <a:lnTo>
                    <a:pt x="107" y="260"/>
                  </a:lnTo>
                  <a:lnTo>
                    <a:pt x="107" y="242"/>
                  </a:lnTo>
                  <a:lnTo>
                    <a:pt x="93" y="235"/>
                  </a:lnTo>
                  <a:lnTo>
                    <a:pt x="90" y="223"/>
                  </a:lnTo>
                  <a:lnTo>
                    <a:pt x="93" y="211"/>
                  </a:lnTo>
                  <a:lnTo>
                    <a:pt x="103" y="196"/>
                  </a:lnTo>
                  <a:lnTo>
                    <a:pt x="120" y="175"/>
                  </a:lnTo>
                  <a:lnTo>
                    <a:pt x="144" y="146"/>
                  </a:lnTo>
                  <a:lnTo>
                    <a:pt x="189" y="206"/>
                  </a:lnTo>
                  <a:lnTo>
                    <a:pt x="197" y="218"/>
                  </a:lnTo>
                  <a:lnTo>
                    <a:pt x="202" y="226"/>
                  </a:lnTo>
                  <a:lnTo>
                    <a:pt x="201" y="231"/>
                  </a:lnTo>
                  <a:lnTo>
                    <a:pt x="197" y="236"/>
                  </a:lnTo>
                  <a:lnTo>
                    <a:pt x="190" y="240"/>
                  </a:lnTo>
                  <a:lnTo>
                    <a:pt x="180" y="242"/>
                  </a:lnTo>
                  <a:lnTo>
                    <a:pt x="180" y="260"/>
                  </a:lnTo>
                  <a:lnTo>
                    <a:pt x="302" y="260"/>
                  </a:lnTo>
                  <a:lnTo>
                    <a:pt x="302" y="242"/>
                  </a:lnTo>
                  <a:lnTo>
                    <a:pt x="282" y="241"/>
                  </a:lnTo>
                  <a:lnTo>
                    <a:pt x="267" y="239"/>
                  </a:lnTo>
                  <a:lnTo>
                    <a:pt x="256" y="233"/>
                  </a:lnTo>
                  <a:lnTo>
                    <a:pt x="245" y="223"/>
                  </a:lnTo>
                  <a:lnTo>
                    <a:pt x="165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21"/>
            <p:cNvSpPr>
              <a:spLocks noChangeAspect="1" noEditPoints="1"/>
            </p:cNvSpPr>
            <p:nvPr/>
          </p:nvSpPr>
          <p:spPr bwMode="auto">
            <a:xfrm>
              <a:off x="1160" y="14"/>
              <a:ext cx="128" cy="404"/>
            </a:xfrm>
            <a:custGeom>
              <a:avLst/>
              <a:gdLst>
                <a:gd name="T0" fmla="*/ 87 w 128"/>
                <a:gd name="T1" fmla="*/ 137 h 404"/>
                <a:gd name="T2" fmla="*/ 3 w 128"/>
                <a:gd name="T3" fmla="*/ 144 h 404"/>
                <a:gd name="T4" fmla="*/ 3 w 128"/>
                <a:gd name="T5" fmla="*/ 163 h 404"/>
                <a:gd name="T6" fmla="*/ 26 w 128"/>
                <a:gd name="T7" fmla="*/ 164 h 404"/>
                <a:gd name="T8" fmla="*/ 39 w 128"/>
                <a:gd name="T9" fmla="*/ 168 h 404"/>
                <a:gd name="T10" fmla="*/ 46 w 128"/>
                <a:gd name="T11" fmla="*/ 178 h 404"/>
                <a:gd name="T12" fmla="*/ 47 w 128"/>
                <a:gd name="T13" fmla="*/ 196 h 404"/>
                <a:gd name="T14" fmla="*/ 47 w 128"/>
                <a:gd name="T15" fmla="*/ 358 h 404"/>
                <a:gd name="T16" fmla="*/ 45 w 128"/>
                <a:gd name="T17" fmla="*/ 374 h 404"/>
                <a:gd name="T18" fmla="*/ 39 w 128"/>
                <a:gd name="T19" fmla="*/ 382 h 404"/>
                <a:gd name="T20" fmla="*/ 24 w 128"/>
                <a:gd name="T21" fmla="*/ 385 h 404"/>
                <a:gd name="T22" fmla="*/ 0 w 128"/>
                <a:gd name="T23" fmla="*/ 386 h 404"/>
                <a:gd name="T24" fmla="*/ 0 w 128"/>
                <a:gd name="T25" fmla="*/ 404 h 404"/>
                <a:gd name="T26" fmla="*/ 128 w 128"/>
                <a:gd name="T27" fmla="*/ 404 h 404"/>
                <a:gd name="T28" fmla="*/ 128 w 128"/>
                <a:gd name="T29" fmla="*/ 386 h 404"/>
                <a:gd name="T30" fmla="*/ 105 w 128"/>
                <a:gd name="T31" fmla="*/ 385 h 404"/>
                <a:gd name="T32" fmla="*/ 93 w 128"/>
                <a:gd name="T33" fmla="*/ 381 h 404"/>
                <a:gd name="T34" fmla="*/ 87 w 128"/>
                <a:gd name="T35" fmla="*/ 373 h 404"/>
                <a:gd name="T36" fmla="*/ 87 w 128"/>
                <a:gd name="T37" fmla="*/ 359 h 404"/>
                <a:gd name="T38" fmla="*/ 87 w 128"/>
                <a:gd name="T39" fmla="*/ 137 h 404"/>
                <a:gd name="T40" fmla="*/ 89 w 128"/>
                <a:gd name="T41" fmla="*/ 32 h 404"/>
                <a:gd name="T42" fmla="*/ 86 w 128"/>
                <a:gd name="T43" fmla="*/ 19 h 404"/>
                <a:gd name="T44" fmla="*/ 79 w 128"/>
                <a:gd name="T45" fmla="*/ 9 h 404"/>
                <a:gd name="T46" fmla="*/ 69 w 128"/>
                <a:gd name="T47" fmla="*/ 3 h 404"/>
                <a:gd name="T48" fmla="*/ 57 w 128"/>
                <a:gd name="T49" fmla="*/ 0 h 404"/>
                <a:gd name="T50" fmla="*/ 44 w 128"/>
                <a:gd name="T51" fmla="*/ 3 h 404"/>
                <a:gd name="T52" fmla="*/ 34 w 128"/>
                <a:gd name="T53" fmla="*/ 11 h 404"/>
                <a:gd name="T54" fmla="*/ 28 w 128"/>
                <a:gd name="T55" fmla="*/ 21 h 404"/>
                <a:gd name="T56" fmla="*/ 25 w 128"/>
                <a:gd name="T57" fmla="*/ 32 h 404"/>
                <a:gd name="T58" fmla="*/ 28 w 128"/>
                <a:gd name="T59" fmla="*/ 44 h 404"/>
                <a:gd name="T60" fmla="*/ 34 w 128"/>
                <a:gd name="T61" fmla="*/ 54 h 404"/>
                <a:gd name="T62" fmla="*/ 44 w 128"/>
                <a:gd name="T63" fmla="*/ 62 h 404"/>
                <a:gd name="T64" fmla="*/ 57 w 128"/>
                <a:gd name="T65" fmla="*/ 64 h 404"/>
                <a:gd name="T66" fmla="*/ 69 w 128"/>
                <a:gd name="T67" fmla="*/ 62 h 404"/>
                <a:gd name="T68" fmla="*/ 79 w 128"/>
                <a:gd name="T69" fmla="*/ 56 h 404"/>
                <a:gd name="T70" fmla="*/ 86 w 128"/>
                <a:gd name="T71" fmla="*/ 45 h 404"/>
                <a:gd name="T72" fmla="*/ 89 w 128"/>
                <a:gd name="T73" fmla="*/ 3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404">
                  <a:moveTo>
                    <a:pt x="87" y="137"/>
                  </a:moveTo>
                  <a:lnTo>
                    <a:pt x="3" y="144"/>
                  </a:lnTo>
                  <a:lnTo>
                    <a:pt x="3" y="163"/>
                  </a:lnTo>
                  <a:lnTo>
                    <a:pt x="26" y="164"/>
                  </a:lnTo>
                  <a:lnTo>
                    <a:pt x="39" y="168"/>
                  </a:lnTo>
                  <a:lnTo>
                    <a:pt x="46" y="178"/>
                  </a:lnTo>
                  <a:lnTo>
                    <a:pt x="47" y="196"/>
                  </a:lnTo>
                  <a:lnTo>
                    <a:pt x="47" y="358"/>
                  </a:lnTo>
                  <a:lnTo>
                    <a:pt x="45" y="374"/>
                  </a:lnTo>
                  <a:lnTo>
                    <a:pt x="39" y="382"/>
                  </a:lnTo>
                  <a:lnTo>
                    <a:pt x="24" y="385"/>
                  </a:lnTo>
                  <a:lnTo>
                    <a:pt x="0" y="386"/>
                  </a:lnTo>
                  <a:lnTo>
                    <a:pt x="0" y="404"/>
                  </a:lnTo>
                  <a:lnTo>
                    <a:pt x="128" y="404"/>
                  </a:lnTo>
                  <a:lnTo>
                    <a:pt x="128" y="386"/>
                  </a:lnTo>
                  <a:lnTo>
                    <a:pt x="105" y="385"/>
                  </a:lnTo>
                  <a:lnTo>
                    <a:pt x="93" y="381"/>
                  </a:lnTo>
                  <a:lnTo>
                    <a:pt x="87" y="373"/>
                  </a:lnTo>
                  <a:lnTo>
                    <a:pt x="87" y="359"/>
                  </a:lnTo>
                  <a:lnTo>
                    <a:pt x="87" y="137"/>
                  </a:lnTo>
                  <a:close/>
                  <a:moveTo>
                    <a:pt x="89" y="32"/>
                  </a:moveTo>
                  <a:lnTo>
                    <a:pt x="86" y="19"/>
                  </a:lnTo>
                  <a:lnTo>
                    <a:pt x="79" y="9"/>
                  </a:lnTo>
                  <a:lnTo>
                    <a:pt x="69" y="3"/>
                  </a:lnTo>
                  <a:lnTo>
                    <a:pt x="57" y="0"/>
                  </a:lnTo>
                  <a:lnTo>
                    <a:pt x="44" y="3"/>
                  </a:lnTo>
                  <a:lnTo>
                    <a:pt x="34" y="11"/>
                  </a:lnTo>
                  <a:lnTo>
                    <a:pt x="28" y="21"/>
                  </a:lnTo>
                  <a:lnTo>
                    <a:pt x="25" y="32"/>
                  </a:lnTo>
                  <a:lnTo>
                    <a:pt x="28" y="44"/>
                  </a:lnTo>
                  <a:lnTo>
                    <a:pt x="34" y="54"/>
                  </a:lnTo>
                  <a:lnTo>
                    <a:pt x="44" y="62"/>
                  </a:lnTo>
                  <a:lnTo>
                    <a:pt x="57" y="64"/>
                  </a:lnTo>
                  <a:lnTo>
                    <a:pt x="69" y="62"/>
                  </a:lnTo>
                  <a:lnTo>
                    <a:pt x="79" y="56"/>
                  </a:lnTo>
                  <a:lnTo>
                    <a:pt x="86" y="45"/>
                  </a:lnTo>
                  <a:lnTo>
                    <a:pt x="89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22"/>
            <p:cNvSpPr>
              <a:spLocks noChangeAspect="1"/>
            </p:cNvSpPr>
            <p:nvPr/>
          </p:nvSpPr>
          <p:spPr bwMode="auto">
            <a:xfrm>
              <a:off x="1326" y="151"/>
              <a:ext cx="468" cy="267"/>
            </a:xfrm>
            <a:custGeom>
              <a:avLst/>
              <a:gdLst>
                <a:gd name="T0" fmla="*/ 47 w 468"/>
                <a:gd name="T1" fmla="*/ 221 h 267"/>
                <a:gd name="T2" fmla="*/ 38 w 468"/>
                <a:gd name="T3" fmla="*/ 245 h 267"/>
                <a:gd name="T4" fmla="*/ 0 w 468"/>
                <a:gd name="T5" fmla="*/ 249 h 267"/>
                <a:gd name="T6" fmla="*/ 135 w 468"/>
                <a:gd name="T7" fmla="*/ 267 h 267"/>
                <a:gd name="T8" fmla="*/ 111 w 468"/>
                <a:gd name="T9" fmla="*/ 248 h 267"/>
                <a:gd name="T10" fmla="*/ 90 w 468"/>
                <a:gd name="T11" fmla="*/ 237 h 267"/>
                <a:gd name="T12" fmla="*/ 88 w 468"/>
                <a:gd name="T13" fmla="*/ 110 h 267"/>
                <a:gd name="T14" fmla="*/ 114 w 468"/>
                <a:gd name="T15" fmla="*/ 39 h 267"/>
                <a:gd name="T16" fmla="*/ 169 w 468"/>
                <a:gd name="T17" fmla="*/ 14 h 267"/>
                <a:gd name="T18" fmla="*/ 192 w 468"/>
                <a:gd name="T19" fmla="*/ 19 h 267"/>
                <a:gd name="T20" fmla="*/ 205 w 468"/>
                <a:gd name="T21" fmla="*/ 34 h 267"/>
                <a:gd name="T22" fmla="*/ 212 w 468"/>
                <a:gd name="T23" fmla="*/ 56 h 267"/>
                <a:gd name="T24" fmla="*/ 213 w 468"/>
                <a:gd name="T25" fmla="*/ 81 h 267"/>
                <a:gd name="T26" fmla="*/ 212 w 468"/>
                <a:gd name="T27" fmla="*/ 237 h 267"/>
                <a:gd name="T28" fmla="*/ 191 w 468"/>
                <a:gd name="T29" fmla="*/ 248 h 267"/>
                <a:gd name="T30" fmla="*/ 166 w 468"/>
                <a:gd name="T31" fmla="*/ 267 h 267"/>
                <a:gd name="T32" fmla="*/ 301 w 468"/>
                <a:gd name="T33" fmla="*/ 249 h 267"/>
                <a:gd name="T34" fmla="*/ 263 w 468"/>
                <a:gd name="T35" fmla="*/ 245 h 267"/>
                <a:gd name="T36" fmla="*/ 255 w 468"/>
                <a:gd name="T37" fmla="*/ 221 h 267"/>
                <a:gd name="T38" fmla="*/ 262 w 468"/>
                <a:gd name="T39" fmla="*/ 69 h 267"/>
                <a:gd name="T40" fmla="*/ 307 w 468"/>
                <a:gd name="T41" fmla="*/ 20 h 267"/>
                <a:gd name="T42" fmla="*/ 348 w 468"/>
                <a:gd name="T43" fmla="*/ 15 h 267"/>
                <a:gd name="T44" fmla="*/ 366 w 468"/>
                <a:gd name="T45" fmla="*/ 26 h 267"/>
                <a:gd name="T46" fmla="*/ 376 w 468"/>
                <a:gd name="T47" fmla="*/ 44 h 267"/>
                <a:gd name="T48" fmla="*/ 380 w 468"/>
                <a:gd name="T49" fmla="*/ 68 h 267"/>
                <a:gd name="T50" fmla="*/ 380 w 468"/>
                <a:gd name="T51" fmla="*/ 221 h 267"/>
                <a:gd name="T52" fmla="*/ 372 w 468"/>
                <a:gd name="T53" fmla="*/ 245 h 267"/>
                <a:gd name="T54" fmla="*/ 333 w 468"/>
                <a:gd name="T55" fmla="*/ 249 h 267"/>
                <a:gd name="T56" fmla="*/ 468 w 468"/>
                <a:gd name="T57" fmla="*/ 267 h 267"/>
                <a:gd name="T58" fmla="*/ 448 w 468"/>
                <a:gd name="T59" fmla="*/ 248 h 267"/>
                <a:gd name="T60" fmla="*/ 424 w 468"/>
                <a:gd name="T61" fmla="*/ 241 h 267"/>
                <a:gd name="T62" fmla="*/ 421 w 468"/>
                <a:gd name="T63" fmla="*/ 115 h 267"/>
                <a:gd name="T64" fmla="*/ 419 w 468"/>
                <a:gd name="T65" fmla="*/ 58 h 267"/>
                <a:gd name="T66" fmla="*/ 403 w 468"/>
                <a:gd name="T67" fmla="*/ 23 h 267"/>
                <a:gd name="T68" fmla="*/ 381 w 468"/>
                <a:gd name="T69" fmla="*/ 8 h 267"/>
                <a:gd name="T70" fmla="*/ 340 w 468"/>
                <a:gd name="T71" fmla="*/ 0 h 267"/>
                <a:gd name="T72" fmla="*/ 281 w 468"/>
                <a:gd name="T73" fmla="*/ 21 h 267"/>
                <a:gd name="T74" fmla="*/ 253 w 468"/>
                <a:gd name="T75" fmla="*/ 60 h 267"/>
                <a:gd name="T76" fmla="*/ 241 w 468"/>
                <a:gd name="T77" fmla="*/ 28 h 267"/>
                <a:gd name="T78" fmla="*/ 220 w 468"/>
                <a:gd name="T79" fmla="*/ 10 h 267"/>
                <a:gd name="T80" fmla="*/ 196 w 468"/>
                <a:gd name="T81" fmla="*/ 2 h 267"/>
                <a:gd name="T82" fmla="*/ 173 w 468"/>
                <a:gd name="T83" fmla="*/ 0 h 267"/>
                <a:gd name="T84" fmla="*/ 119 w 468"/>
                <a:gd name="T85" fmla="*/ 18 h 267"/>
                <a:gd name="T86" fmla="*/ 84 w 468"/>
                <a:gd name="T87" fmla="*/ 64 h 267"/>
                <a:gd name="T88" fmla="*/ 0 w 468"/>
                <a:gd name="T89" fmla="*/ 7 h 267"/>
                <a:gd name="T90" fmla="*/ 14 w 468"/>
                <a:gd name="T91" fmla="*/ 26 h 267"/>
                <a:gd name="T92" fmla="*/ 33 w 468"/>
                <a:gd name="T93" fmla="*/ 29 h 267"/>
                <a:gd name="T94" fmla="*/ 43 w 468"/>
                <a:gd name="T95" fmla="*/ 36 h 267"/>
                <a:gd name="T96" fmla="*/ 46 w 468"/>
                <a:gd name="T97" fmla="*/ 5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8" h="267">
                  <a:moveTo>
                    <a:pt x="47" y="60"/>
                  </a:moveTo>
                  <a:lnTo>
                    <a:pt x="47" y="221"/>
                  </a:lnTo>
                  <a:lnTo>
                    <a:pt x="45" y="237"/>
                  </a:lnTo>
                  <a:lnTo>
                    <a:pt x="38" y="245"/>
                  </a:lnTo>
                  <a:lnTo>
                    <a:pt x="24" y="248"/>
                  </a:lnTo>
                  <a:lnTo>
                    <a:pt x="0" y="249"/>
                  </a:lnTo>
                  <a:lnTo>
                    <a:pt x="0" y="267"/>
                  </a:lnTo>
                  <a:lnTo>
                    <a:pt x="135" y="267"/>
                  </a:lnTo>
                  <a:lnTo>
                    <a:pt x="135" y="249"/>
                  </a:lnTo>
                  <a:lnTo>
                    <a:pt x="111" y="248"/>
                  </a:lnTo>
                  <a:lnTo>
                    <a:pt x="96" y="245"/>
                  </a:lnTo>
                  <a:lnTo>
                    <a:pt x="90" y="237"/>
                  </a:lnTo>
                  <a:lnTo>
                    <a:pt x="88" y="221"/>
                  </a:lnTo>
                  <a:lnTo>
                    <a:pt x="88" y="110"/>
                  </a:lnTo>
                  <a:lnTo>
                    <a:pt x="95" y="69"/>
                  </a:lnTo>
                  <a:lnTo>
                    <a:pt x="114" y="39"/>
                  </a:lnTo>
                  <a:lnTo>
                    <a:pt x="140" y="20"/>
                  </a:lnTo>
                  <a:lnTo>
                    <a:pt x="169" y="14"/>
                  </a:lnTo>
                  <a:lnTo>
                    <a:pt x="182" y="15"/>
                  </a:lnTo>
                  <a:lnTo>
                    <a:pt x="192" y="19"/>
                  </a:lnTo>
                  <a:lnTo>
                    <a:pt x="199" y="26"/>
                  </a:lnTo>
                  <a:lnTo>
                    <a:pt x="205" y="34"/>
                  </a:lnTo>
                  <a:lnTo>
                    <a:pt x="209" y="44"/>
                  </a:lnTo>
                  <a:lnTo>
                    <a:pt x="212" y="56"/>
                  </a:lnTo>
                  <a:lnTo>
                    <a:pt x="213" y="68"/>
                  </a:lnTo>
                  <a:lnTo>
                    <a:pt x="213" y="81"/>
                  </a:lnTo>
                  <a:lnTo>
                    <a:pt x="213" y="221"/>
                  </a:lnTo>
                  <a:lnTo>
                    <a:pt x="212" y="237"/>
                  </a:lnTo>
                  <a:lnTo>
                    <a:pt x="205" y="245"/>
                  </a:lnTo>
                  <a:lnTo>
                    <a:pt x="191" y="248"/>
                  </a:lnTo>
                  <a:lnTo>
                    <a:pt x="166" y="249"/>
                  </a:lnTo>
                  <a:lnTo>
                    <a:pt x="166" y="267"/>
                  </a:lnTo>
                  <a:lnTo>
                    <a:pt x="301" y="267"/>
                  </a:lnTo>
                  <a:lnTo>
                    <a:pt x="301" y="249"/>
                  </a:lnTo>
                  <a:lnTo>
                    <a:pt x="277" y="248"/>
                  </a:lnTo>
                  <a:lnTo>
                    <a:pt x="263" y="245"/>
                  </a:lnTo>
                  <a:lnTo>
                    <a:pt x="256" y="237"/>
                  </a:lnTo>
                  <a:lnTo>
                    <a:pt x="255" y="221"/>
                  </a:lnTo>
                  <a:lnTo>
                    <a:pt x="255" y="110"/>
                  </a:lnTo>
                  <a:lnTo>
                    <a:pt x="262" y="69"/>
                  </a:lnTo>
                  <a:lnTo>
                    <a:pt x="281" y="39"/>
                  </a:lnTo>
                  <a:lnTo>
                    <a:pt x="307" y="20"/>
                  </a:lnTo>
                  <a:lnTo>
                    <a:pt x="335" y="14"/>
                  </a:lnTo>
                  <a:lnTo>
                    <a:pt x="348" y="15"/>
                  </a:lnTo>
                  <a:lnTo>
                    <a:pt x="358" y="19"/>
                  </a:lnTo>
                  <a:lnTo>
                    <a:pt x="366" y="26"/>
                  </a:lnTo>
                  <a:lnTo>
                    <a:pt x="372" y="34"/>
                  </a:lnTo>
                  <a:lnTo>
                    <a:pt x="376" y="44"/>
                  </a:lnTo>
                  <a:lnTo>
                    <a:pt x="378" y="56"/>
                  </a:lnTo>
                  <a:lnTo>
                    <a:pt x="380" y="68"/>
                  </a:lnTo>
                  <a:lnTo>
                    <a:pt x="380" y="81"/>
                  </a:lnTo>
                  <a:lnTo>
                    <a:pt x="380" y="221"/>
                  </a:lnTo>
                  <a:lnTo>
                    <a:pt x="378" y="237"/>
                  </a:lnTo>
                  <a:lnTo>
                    <a:pt x="372" y="245"/>
                  </a:lnTo>
                  <a:lnTo>
                    <a:pt x="357" y="248"/>
                  </a:lnTo>
                  <a:lnTo>
                    <a:pt x="333" y="249"/>
                  </a:lnTo>
                  <a:lnTo>
                    <a:pt x="333" y="267"/>
                  </a:lnTo>
                  <a:lnTo>
                    <a:pt x="468" y="267"/>
                  </a:lnTo>
                  <a:lnTo>
                    <a:pt x="468" y="249"/>
                  </a:lnTo>
                  <a:lnTo>
                    <a:pt x="448" y="248"/>
                  </a:lnTo>
                  <a:lnTo>
                    <a:pt x="433" y="246"/>
                  </a:lnTo>
                  <a:lnTo>
                    <a:pt x="424" y="241"/>
                  </a:lnTo>
                  <a:lnTo>
                    <a:pt x="421" y="230"/>
                  </a:lnTo>
                  <a:lnTo>
                    <a:pt x="421" y="115"/>
                  </a:lnTo>
                  <a:lnTo>
                    <a:pt x="421" y="82"/>
                  </a:lnTo>
                  <a:lnTo>
                    <a:pt x="419" y="58"/>
                  </a:lnTo>
                  <a:lnTo>
                    <a:pt x="413" y="39"/>
                  </a:lnTo>
                  <a:lnTo>
                    <a:pt x="403" y="23"/>
                  </a:lnTo>
                  <a:lnTo>
                    <a:pt x="394" y="15"/>
                  </a:lnTo>
                  <a:lnTo>
                    <a:pt x="381" y="8"/>
                  </a:lnTo>
                  <a:lnTo>
                    <a:pt x="363" y="3"/>
                  </a:lnTo>
                  <a:lnTo>
                    <a:pt x="340" y="0"/>
                  </a:lnTo>
                  <a:lnTo>
                    <a:pt x="306" y="7"/>
                  </a:lnTo>
                  <a:lnTo>
                    <a:pt x="281" y="21"/>
                  </a:lnTo>
                  <a:lnTo>
                    <a:pt x="264" y="41"/>
                  </a:lnTo>
                  <a:lnTo>
                    <a:pt x="253" y="60"/>
                  </a:lnTo>
                  <a:lnTo>
                    <a:pt x="248" y="42"/>
                  </a:lnTo>
                  <a:lnTo>
                    <a:pt x="241" y="28"/>
                  </a:lnTo>
                  <a:lnTo>
                    <a:pt x="231" y="18"/>
                  </a:lnTo>
                  <a:lnTo>
                    <a:pt x="220" y="10"/>
                  </a:lnTo>
                  <a:lnTo>
                    <a:pt x="208" y="5"/>
                  </a:lnTo>
                  <a:lnTo>
                    <a:pt x="196" y="2"/>
                  </a:lnTo>
                  <a:lnTo>
                    <a:pt x="184" y="1"/>
                  </a:lnTo>
                  <a:lnTo>
                    <a:pt x="173" y="0"/>
                  </a:lnTo>
                  <a:lnTo>
                    <a:pt x="143" y="5"/>
                  </a:lnTo>
                  <a:lnTo>
                    <a:pt x="119" y="18"/>
                  </a:lnTo>
                  <a:lnTo>
                    <a:pt x="99" y="38"/>
                  </a:lnTo>
                  <a:lnTo>
                    <a:pt x="84" y="64"/>
                  </a:lnTo>
                  <a:lnTo>
                    <a:pt x="84" y="0"/>
                  </a:lnTo>
                  <a:lnTo>
                    <a:pt x="0" y="7"/>
                  </a:lnTo>
                  <a:lnTo>
                    <a:pt x="0" y="26"/>
                  </a:lnTo>
                  <a:lnTo>
                    <a:pt x="14" y="26"/>
                  </a:lnTo>
                  <a:lnTo>
                    <a:pt x="25" y="27"/>
                  </a:lnTo>
                  <a:lnTo>
                    <a:pt x="33" y="29"/>
                  </a:lnTo>
                  <a:lnTo>
                    <a:pt x="39" y="32"/>
                  </a:lnTo>
                  <a:lnTo>
                    <a:pt x="43" y="36"/>
                  </a:lnTo>
                  <a:lnTo>
                    <a:pt x="45" y="42"/>
                  </a:lnTo>
                  <a:lnTo>
                    <a:pt x="46" y="50"/>
                  </a:lnTo>
                  <a:lnTo>
                    <a:pt x="47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23"/>
            <p:cNvSpPr>
              <a:spLocks noChangeAspect="1" noEditPoints="1"/>
            </p:cNvSpPr>
            <p:nvPr/>
          </p:nvSpPr>
          <p:spPr bwMode="auto">
            <a:xfrm>
              <a:off x="1830" y="148"/>
              <a:ext cx="271" cy="277"/>
            </a:xfrm>
            <a:custGeom>
              <a:avLst/>
              <a:gdLst>
                <a:gd name="T0" fmla="*/ 179 w 271"/>
                <a:gd name="T1" fmla="*/ 242 h 277"/>
                <a:gd name="T2" fmla="*/ 203 w 271"/>
                <a:gd name="T3" fmla="*/ 270 h 277"/>
                <a:gd name="T4" fmla="*/ 227 w 271"/>
                <a:gd name="T5" fmla="*/ 273 h 277"/>
                <a:gd name="T6" fmla="*/ 243 w 271"/>
                <a:gd name="T7" fmla="*/ 269 h 277"/>
                <a:gd name="T8" fmla="*/ 258 w 271"/>
                <a:gd name="T9" fmla="*/ 256 h 277"/>
                <a:gd name="T10" fmla="*/ 269 w 271"/>
                <a:gd name="T11" fmla="*/ 233 h 277"/>
                <a:gd name="T12" fmla="*/ 271 w 271"/>
                <a:gd name="T13" fmla="*/ 183 h 277"/>
                <a:gd name="T14" fmla="*/ 256 w 271"/>
                <a:gd name="T15" fmla="*/ 216 h 277"/>
                <a:gd name="T16" fmla="*/ 248 w 271"/>
                <a:gd name="T17" fmla="*/ 249 h 277"/>
                <a:gd name="T18" fmla="*/ 234 w 271"/>
                <a:gd name="T19" fmla="*/ 255 h 277"/>
                <a:gd name="T20" fmla="*/ 216 w 271"/>
                <a:gd name="T21" fmla="*/ 241 h 277"/>
                <a:gd name="T22" fmla="*/ 212 w 271"/>
                <a:gd name="T23" fmla="*/ 225 h 277"/>
                <a:gd name="T24" fmla="*/ 212 w 271"/>
                <a:gd name="T25" fmla="*/ 85 h 277"/>
                <a:gd name="T26" fmla="*/ 203 w 271"/>
                <a:gd name="T27" fmla="*/ 50 h 277"/>
                <a:gd name="T28" fmla="*/ 172 w 271"/>
                <a:gd name="T29" fmla="*/ 18 h 277"/>
                <a:gd name="T30" fmla="*/ 130 w 271"/>
                <a:gd name="T31" fmla="*/ 2 h 277"/>
                <a:gd name="T32" fmla="*/ 90 w 271"/>
                <a:gd name="T33" fmla="*/ 1 h 277"/>
                <a:gd name="T34" fmla="*/ 58 w 271"/>
                <a:gd name="T35" fmla="*/ 11 h 277"/>
                <a:gd name="T36" fmla="*/ 34 w 271"/>
                <a:gd name="T37" fmla="*/ 29 h 277"/>
                <a:gd name="T38" fmla="*/ 20 w 271"/>
                <a:gd name="T39" fmla="*/ 54 h 277"/>
                <a:gd name="T40" fmla="*/ 20 w 271"/>
                <a:gd name="T41" fmla="*/ 80 h 277"/>
                <a:gd name="T42" fmla="*/ 34 w 271"/>
                <a:gd name="T43" fmla="*/ 94 h 277"/>
                <a:gd name="T44" fmla="*/ 57 w 271"/>
                <a:gd name="T45" fmla="*/ 94 h 277"/>
                <a:gd name="T46" fmla="*/ 71 w 271"/>
                <a:gd name="T47" fmla="*/ 80 h 277"/>
                <a:gd name="T48" fmla="*/ 72 w 271"/>
                <a:gd name="T49" fmla="*/ 61 h 277"/>
                <a:gd name="T50" fmla="*/ 59 w 271"/>
                <a:gd name="T51" fmla="*/ 44 h 277"/>
                <a:gd name="T52" fmla="*/ 56 w 271"/>
                <a:gd name="T53" fmla="*/ 28 h 277"/>
                <a:gd name="T54" fmla="*/ 91 w 271"/>
                <a:gd name="T55" fmla="*/ 14 h 277"/>
                <a:gd name="T56" fmla="*/ 118 w 271"/>
                <a:gd name="T57" fmla="*/ 14 h 277"/>
                <a:gd name="T58" fmla="*/ 140 w 271"/>
                <a:gd name="T59" fmla="*/ 23 h 277"/>
                <a:gd name="T60" fmla="*/ 158 w 271"/>
                <a:gd name="T61" fmla="*/ 42 h 277"/>
                <a:gd name="T62" fmla="*/ 169 w 271"/>
                <a:gd name="T63" fmla="*/ 72 h 277"/>
                <a:gd name="T64" fmla="*/ 170 w 271"/>
                <a:gd name="T65" fmla="*/ 113 h 277"/>
                <a:gd name="T66" fmla="*/ 60 w 271"/>
                <a:gd name="T67" fmla="*/ 134 h 277"/>
                <a:gd name="T68" fmla="*/ 13 w 271"/>
                <a:gd name="T69" fmla="*/ 171 h 277"/>
                <a:gd name="T70" fmla="*/ 0 w 271"/>
                <a:gd name="T71" fmla="*/ 213 h 277"/>
                <a:gd name="T72" fmla="*/ 34 w 271"/>
                <a:gd name="T73" fmla="*/ 263 h 277"/>
                <a:gd name="T74" fmla="*/ 96 w 271"/>
                <a:gd name="T75" fmla="*/ 277 h 277"/>
                <a:gd name="T76" fmla="*/ 146 w 271"/>
                <a:gd name="T77" fmla="*/ 261 h 277"/>
                <a:gd name="T78" fmla="*/ 175 w 271"/>
                <a:gd name="T79" fmla="*/ 224 h 277"/>
                <a:gd name="T80" fmla="*/ 170 w 271"/>
                <a:gd name="T81" fmla="*/ 186 h 277"/>
                <a:gd name="T82" fmla="*/ 163 w 271"/>
                <a:gd name="T83" fmla="*/ 222 h 277"/>
                <a:gd name="T84" fmla="*/ 146 w 271"/>
                <a:gd name="T85" fmla="*/ 246 h 277"/>
                <a:gd name="T86" fmla="*/ 123 w 271"/>
                <a:gd name="T87" fmla="*/ 259 h 277"/>
                <a:gd name="T88" fmla="*/ 101 w 271"/>
                <a:gd name="T89" fmla="*/ 263 h 277"/>
                <a:gd name="T90" fmla="*/ 62 w 271"/>
                <a:gd name="T91" fmla="*/ 249 h 277"/>
                <a:gd name="T92" fmla="*/ 46 w 271"/>
                <a:gd name="T93" fmla="*/ 212 h 277"/>
                <a:gd name="T94" fmla="*/ 72 w 271"/>
                <a:gd name="T95" fmla="*/ 158 h 277"/>
                <a:gd name="T96" fmla="*/ 170 w 271"/>
                <a:gd name="T97" fmla="*/ 12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277">
                  <a:moveTo>
                    <a:pt x="175" y="224"/>
                  </a:moveTo>
                  <a:lnTo>
                    <a:pt x="179" y="242"/>
                  </a:lnTo>
                  <a:lnTo>
                    <a:pt x="189" y="258"/>
                  </a:lnTo>
                  <a:lnTo>
                    <a:pt x="203" y="270"/>
                  </a:lnTo>
                  <a:lnTo>
                    <a:pt x="222" y="274"/>
                  </a:lnTo>
                  <a:lnTo>
                    <a:pt x="227" y="273"/>
                  </a:lnTo>
                  <a:lnTo>
                    <a:pt x="235" y="272"/>
                  </a:lnTo>
                  <a:lnTo>
                    <a:pt x="243" y="269"/>
                  </a:lnTo>
                  <a:lnTo>
                    <a:pt x="251" y="263"/>
                  </a:lnTo>
                  <a:lnTo>
                    <a:pt x="258" y="256"/>
                  </a:lnTo>
                  <a:lnTo>
                    <a:pt x="265" y="246"/>
                  </a:lnTo>
                  <a:lnTo>
                    <a:pt x="269" y="233"/>
                  </a:lnTo>
                  <a:lnTo>
                    <a:pt x="271" y="216"/>
                  </a:lnTo>
                  <a:lnTo>
                    <a:pt x="271" y="183"/>
                  </a:lnTo>
                  <a:lnTo>
                    <a:pt x="256" y="183"/>
                  </a:lnTo>
                  <a:lnTo>
                    <a:pt x="256" y="216"/>
                  </a:lnTo>
                  <a:lnTo>
                    <a:pt x="253" y="237"/>
                  </a:lnTo>
                  <a:lnTo>
                    <a:pt x="248" y="249"/>
                  </a:lnTo>
                  <a:lnTo>
                    <a:pt x="240" y="254"/>
                  </a:lnTo>
                  <a:lnTo>
                    <a:pt x="234" y="255"/>
                  </a:lnTo>
                  <a:lnTo>
                    <a:pt x="222" y="251"/>
                  </a:lnTo>
                  <a:lnTo>
                    <a:pt x="216" y="241"/>
                  </a:lnTo>
                  <a:lnTo>
                    <a:pt x="213" y="231"/>
                  </a:lnTo>
                  <a:lnTo>
                    <a:pt x="212" y="225"/>
                  </a:lnTo>
                  <a:lnTo>
                    <a:pt x="212" y="104"/>
                  </a:lnTo>
                  <a:lnTo>
                    <a:pt x="212" y="85"/>
                  </a:lnTo>
                  <a:lnTo>
                    <a:pt x="209" y="68"/>
                  </a:lnTo>
                  <a:lnTo>
                    <a:pt x="203" y="50"/>
                  </a:lnTo>
                  <a:lnTo>
                    <a:pt x="191" y="33"/>
                  </a:lnTo>
                  <a:lnTo>
                    <a:pt x="172" y="18"/>
                  </a:lnTo>
                  <a:lnTo>
                    <a:pt x="151" y="8"/>
                  </a:lnTo>
                  <a:lnTo>
                    <a:pt x="130" y="2"/>
                  </a:lnTo>
                  <a:lnTo>
                    <a:pt x="108" y="0"/>
                  </a:lnTo>
                  <a:lnTo>
                    <a:pt x="90" y="1"/>
                  </a:lnTo>
                  <a:lnTo>
                    <a:pt x="73" y="5"/>
                  </a:lnTo>
                  <a:lnTo>
                    <a:pt x="58" y="11"/>
                  </a:lnTo>
                  <a:lnTo>
                    <a:pt x="45" y="19"/>
                  </a:lnTo>
                  <a:lnTo>
                    <a:pt x="34" y="29"/>
                  </a:lnTo>
                  <a:lnTo>
                    <a:pt x="25" y="40"/>
                  </a:lnTo>
                  <a:lnTo>
                    <a:pt x="20" y="54"/>
                  </a:lnTo>
                  <a:lnTo>
                    <a:pt x="18" y="68"/>
                  </a:lnTo>
                  <a:lnTo>
                    <a:pt x="20" y="80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5" y="96"/>
                  </a:lnTo>
                  <a:lnTo>
                    <a:pt x="57" y="94"/>
                  </a:lnTo>
                  <a:lnTo>
                    <a:pt x="65" y="88"/>
                  </a:lnTo>
                  <a:lnTo>
                    <a:pt x="71" y="80"/>
                  </a:lnTo>
                  <a:lnTo>
                    <a:pt x="73" y="69"/>
                  </a:lnTo>
                  <a:lnTo>
                    <a:pt x="72" y="61"/>
                  </a:lnTo>
                  <a:lnTo>
                    <a:pt x="68" y="52"/>
                  </a:lnTo>
                  <a:lnTo>
                    <a:pt x="59" y="44"/>
                  </a:lnTo>
                  <a:lnTo>
                    <a:pt x="42" y="41"/>
                  </a:lnTo>
                  <a:lnTo>
                    <a:pt x="56" y="28"/>
                  </a:lnTo>
                  <a:lnTo>
                    <a:pt x="74" y="19"/>
                  </a:lnTo>
                  <a:lnTo>
                    <a:pt x="91" y="14"/>
                  </a:lnTo>
                  <a:lnTo>
                    <a:pt x="107" y="13"/>
                  </a:lnTo>
                  <a:lnTo>
                    <a:pt x="118" y="14"/>
                  </a:lnTo>
                  <a:lnTo>
                    <a:pt x="130" y="18"/>
                  </a:lnTo>
                  <a:lnTo>
                    <a:pt x="140" y="23"/>
                  </a:lnTo>
                  <a:lnTo>
                    <a:pt x="150" y="31"/>
                  </a:lnTo>
                  <a:lnTo>
                    <a:pt x="158" y="42"/>
                  </a:lnTo>
                  <a:lnTo>
                    <a:pt x="165" y="56"/>
                  </a:lnTo>
                  <a:lnTo>
                    <a:pt x="169" y="72"/>
                  </a:lnTo>
                  <a:lnTo>
                    <a:pt x="170" y="90"/>
                  </a:lnTo>
                  <a:lnTo>
                    <a:pt x="170" y="113"/>
                  </a:lnTo>
                  <a:lnTo>
                    <a:pt x="118" y="117"/>
                  </a:lnTo>
                  <a:lnTo>
                    <a:pt x="60" y="134"/>
                  </a:lnTo>
                  <a:lnTo>
                    <a:pt x="32" y="151"/>
                  </a:lnTo>
                  <a:lnTo>
                    <a:pt x="13" y="171"/>
                  </a:lnTo>
                  <a:lnTo>
                    <a:pt x="3" y="192"/>
                  </a:lnTo>
                  <a:lnTo>
                    <a:pt x="0" y="213"/>
                  </a:lnTo>
                  <a:lnTo>
                    <a:pt x="10" y="244"/>
                  </a:lnTo>
                  <a:lnTo>
                    <a:pt x="34" y="263"/>
                  </a:lnTo>
                  <a:lnTo>
                    <a:pt x="65" y="274"/>
                  </a:lnTo>
                  <a:lnTo>
                    <a:pt x="96" y="277"/>
                  </a:lnTo>
                  <a:lnTo>
                    <a:pt x="124" y="273"/>
                  </a:lnTo>
                  <a:lnTo>
                    <a:pt x="146" y="261"/>
                  </a:lnTo>
                  <a:lnTo>
                    <a:pt x="163" y="244"/>
                  </a:lnTo>
                  <a:lnTo>
                    <a:pt x="175" y="224"/>
                  </a:lnTo>
                  <a:close/>
                  <a:moveTo>
                    <a:pt x="170" y="125"/>
                  </a:moveTo>
                  <a:lnTo>
                    <a:pt x="170" y="186"/>
                  </a:lnTo>
                  <a:lnTo>
                    <a:pt x="169" y="205"/>
                  </a:lnTo>
                  <a:lnTo>
                    <a:pt x="163" y="222"/>
                  </a:lnTo>
                  <a:lnTo>
                    <a:pt x="156" y="235"/>
                  </a:lnTo>
                  <a:lnTo>
                    <a:pt x="146" y="246"/>
                  </a:lnTo>
                  <a:lnTo>
                    <a:pt x="135" y="254"/>
                  </a:lnTo>
                  <a:lnTo>
                    <a:pt x="123" y="259"/>
                  </a:lnTo>
                  <a:lnTo>
                    <a:pt x="111" y="263"/>
                  </a:lnTo>
                  <a:lnTo>
                    <a:pt x="101" y="263"/>
                  </a:lnTo>
                  <a:lnTo>
                    <a:pt x="80" y="260"/>
                  </a:lnTo>
                  <a:lnTo>
                    <a:pt x="62" y="249"/>
                  </a:lnTo>
                  <a:lnTo>
                    <a:pt x="51" y="233"/>
                  </a:lnTo>
                  <a:lnTo>
                    <a:pt x="46" y="212"/>
                  </a:lnTo>
                  <a:lnTo>
                    <a:pt x="52" y="185"/>
                  </a:lnTo>
                  <a:lnTo>
                    <a:pt x="72" y="158"/>
                  </a:lnTo>
                  <a:lnTo>
                    <a:pt x="109" y="136"/>
                  </a:lnTo>
                  <a:lnTo>
                    <a:pt x="170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24"/>
            <p:cNvSpPr>
              <a:spLocks noChangeAspect="1"/>
            </p:cNvSpPr>
            <p:nvPr/>
          </p:nvSpPr>
          <p:spPr bwMode="auto">
            <a:xfrm>
              <a:off x="2123" y="-1"/>
              <a:ext cx="133" cy="419"/>
            </a:xfrm>
            <a:custGeom>
              <a:avLst/>
              <a:gdLst>
                <a:gd name="T0" fmla="*/ 86 w 133"/>
                <a:gd name="T1" fmla="*/ 0 h 419"/>
                <a:gd name="T2" fmla="*/ 0 w 133"/>
                <a:gd name="T3" fmla="*/ 7 h 419"/>
                <a:gd name="T4" fmla="*/ 0 w 133"/>
                <a:gd name="T5" fmla="*/ 26 h 419"/>
                <a:gd name="T6" fmla="*/ 14 w 133"/>
                <a:gd name="T7" fmla="*/ 26 h 419"/>
                <a:gd name="T8" fmla="*/ 25 w 133"/>
                <a:gd name="T9" fmla="*/ 27 h 419"/>
                <a:gd name="T10" fmla="*/ 33 w 133"/>
                <a:gd name="T11" fmla="*/ 28 h 419"/>
                <a:gd name="T12" fmla="*/ 39 w 133"/>
                <a:gd name="T13" fmla="*/ 32 h 419"/>
                <a:gd name="T14" fmla="*/ 43 w 133"/>
                <a:gd name="T15" fmla="*/ 36 h 419"/>
                <a:gd name="T16" fmla="*/ 45 w 133"/>
                <a:gd name="T17" fmla="*/ 42 h 419"/>
                <a:gd name="T18" fmla="*/ 47 w 133"/>
                <a:gd name="T19" fmla="*/ 49 h 419"/>
                <a:gd name="T20" fmla="*/ 47 w 133"/>
                <a:gd name="T21" fmla="*/ 60 h 419"/>
                <a:gd name="T22" fmla="*/ 47 w 133"/>
                <a:gd name="T23" fmla="*/ 373 h 419"/>
                <a:gd name="T24" fmla="*/ 45 w 133"/>
                <a:gd name="T25" fmla="*/ 389 h 419"/>
                <a:gd name="T26" fmla="*/ 39 w 133"/>
                <a:gd name="T27" fmla="*/ 397 h 419"/>
                <a:gd name="T28" fmla="*/ 24 w 133"/>
                <a:gd name="T29" fmla="*/ 400 h 419"/>
                <a:gd name="T30" fmla="*/ 0 w 133"/>
                <a:gd name="T31" fmla="*/ 401 h 419"/>
                <a:gd name="T32" fmla="*/ 0 w 133"/>
                <a:gd name="T33" fmla="*/ 419 h 419"/>
                <a:gd name="T34" fmla="*/ 133 w 133"/>
                <a:gd name="T35" fmla="*/ 419 h 419"/>
                <a:gd name="T36" fmla="*/ 133 w 133"/>
                <a:gd name="T37" fmla="*/ 401 h 419"/>
                <a:gd name="T38" fmla="*/ 109 w 133"/>
                <a:gd name="T39" fmla="*/ 400 h 419"/>
                <a:gd name="T40" fmla="*/ 95 w 133"/>
                <a:gd name="T41" fmla="*/ 397 h 419"/>
                <a:gd name="T42" fmla="*/ 88 w 133"/>
                <a:gd name="T43" fmla="*/ 389 h 419"/>
                <a:gd name="T44" fmla="*/ 86 w 133"/>
                <a:gd name="T45" fmla="*/ 373 h 419"/>
                <a:gd name="T46" fmla="*/ 86 w 133"/>
                <a:gd name="T47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3" h="419">
                  <a:moveTo>
                    <a:pt x="86" y="0"/>
                  </a:moveTo>
                  <a:lnTo>
                    <a:pt x="0" y="7"/>
                  </a:lnTo>
                  <a:lnTo>
                    <a:pt x="0" y="26"/>
                  </a:lnTo>
                  <a:lnTo>
                    <a:pt x="14" y="26"/>
                  </a:lnTo>
                  <a:lnTo>
                    <a:pt x="25" y="27"/>
                  </a:lnTo>
                  <a:lnTo>
                    <a:pt x="33" y="28"/>
                  </a:lnTo>
                  <a:lnTo>
                    <a:pt x="39" y="32"/>
                  </a:lnTo>
                  <a:lnTo>
                    <a:pt x="43" y="36"/>
                  </a:lnTo>
                  <a:lnTo>
                    <a:pt x="45" y="42"/>
                  </a:lnTo>
                  <a:lnTo>
                    <a:pt x="47" y="49"/>
                  </a:lnTo>
                  <a:lnTo>
                    <a:pt x="47" y="60"/>
                  </a:lnTo>
                  <a:lnTo>
                    <a:pt x="47" y="373"/>
                  </a:lnTo>
                  <a:lnTo>
                    <a:pt x="45" y="389"/>
                  </a:lnTo>
                  <a:lnTo>
                    <a:pt x="39" y="397"/>
                  </a:lnTo>
                  <a:lnTo>
                    <a:pt x="24" y="400"/>
                  </a:lnTo>
                  <a:lnTo>
                    <a:pt x="0" y="401"/>
                  </a:lnTo>
                  <a:lnTo>
                    <a:pt x="0" y="419"/>
                  </a:lnTo>
                  <a:lnTo>
                    <a:pt x="133" y="419"/>
                  </a:lnTo>
                  <a:lnTo>
                    <a:pt x="133" y="401"/>
                  </a:lnTo>
                  <a:lnTo>
                    <a:pt x="109" y="400"/>
                  </a:lnTo>
                  <a:lnTo>
                    <a:pt x="95" y="397"/>
                  </a:lnTo>
                  <a:lnTo>
                    <a:pt x="88" y="389"/>
                  </a:lnTo>
                  <a:lnTo>
                    <a:pt x="86" y="37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25"/>
            <p:cNvSpPr>
              <a:spLocks noChangeAspect="1" noEditPoints="1"/>
            </p:cNvSpPr>
            <p:nvPr/>
          </p:nvSpPr>
          <p:spPr bwMode="auto">
            <a:xfrm>
              <a:off x="2495" y="148"/>
              <a:ext cx="271" cy="277"/>
            </a:xfrm>
            <a:custGeom>
              <a:avLst/>
              <a:gdLst>
                <a:gd name="T0" fmla="*/ 179 w 271"/>
                <a:gd name="T1" fmla="*/ 242 h 277"/>
                <a:gd name="T2" fmla="*/ 202 w 271"/>
                <a:gd name="T3" fmla="*/ 270 h 277"/>
                <a:gd name="T4" fmla="*/ 227 w 271"/>
                <a:gd name="T5" fmla="*/ 273 h 277"/>
                <a:gd name="T6" fmla="*/ 243 w 271"/>
                <a:gd name="T7" fmla="*/ 269 h 277"/>
                <a:gd name="T8" fmla="*/ 258 w 271"/>
                <a:gd name="T9" fmla="*/ 256 h 277"/>
                <a:gd name="T10" fmla="*/ 269 w 271"/>
                <a:gd name="T11" fmla="*/ 233 h 277"/>
                <a:gd name="T12" fmla="*/ 271 w 271"/>
                <a:gd name="T13" fmla="*/ 183 h 277"/>
                <a:gd name="T14" fmla="*/ 256 w 271"/>
                <a:gd name="T15" fmla="*/ 216 h 277"/>
                <a:gd name="T16" fmla="*/ 247 w 271"/>
                <a:gd name="T17" fmla="*/ 249 h 277"/>
                <a:gd name="T18" fmla="*/ 234 w 271"/>
                <a:gd name="T19" fmla="*/ 255 h 277"/>
                <a:gd name="T20" fmla="*/ 216 w 271"/>
                <a:gd name="T21" fmla="*/ 241 h 277"/>
                <a:gd name="T22" fmla="*/ 212 w 271"/>
                <a:gd name="T23" fmla="*/ 225 h 277"/>
                <a:gd name="T24" fmla="*/ 212 w 271"/>
                <a:gd name="T25" fmla="*/ 85 h 277"/>
                <a:gd name="T26" fmla="*/ 203 w 271"/>
                <a:gd name="T27" fmla="*/ 50 h 277"/>
                <a:gd name="T28" fmla="*/ 172 w 271"/>
                <a:gd name="T29" fmla="*/ 18 h 277"/>
                <a:gd name="T30" fmla="*/ 130 w 271"/>
                <a:gd name="T31" fmla="*/ 2 h 277"/>
                <a:gd name="T32" fmla="*/ 90 w 271"/>
                <a:gd name="T33" fmla="*/ 1 h 277"/>
                <a:gd name="T34" fmla="*/ 58 w 271"/>
                <a:gd name="T35" fmla="*/ 11 h 277"/>
                <a:gd name="T36" fmla="*/ 33 w 271"/>
                <a:gd name="T37" fmla="*/ 29 h 277"/>
                <a:gd name="T38" fmla="*/ 20 w 271"/>
                <a:gd name="T39" fmla="*/ 54 h 277"/>
                <a:gd name="T40" fmla="*/ 20 w 271"/>
                <a:gd name="T41" fmla="*/ 80 h 277"/>
                <a:gd name="T42" fmla="*/ 34 w 271"/>
                <a:gd name="T43" fmla="*/ 94 h 277"/>
                <a:gd name="T44" fmla="*/ 57 w 271"/>
                <a:gd name="T45" fmla="*/ 94 h 277"/>
                <a:gd name="T46" fmla="*/ 71 w 271"/>
                <a:gd name="T47" fmla="*/ 80 h 277"/>
                <a:gd name="T48" fmla="*/ 72 w 271"/>
                <a:gd name="T49" fmla="*/ 61 h 277"/>
                <a:gd name="T50" fmla="*/ 59 w 271"/>
                <a:gd name="T51" fmla="*/ 44 h 277"/>
                <a:gd name="T52" fmla="*/ 56 w 271"/>
                <a:gd name="T53" fmla="*/ 28 h 277"/>
                <a:gd name="T54" fmla="*/ 91 w 271"/>
                <a:gd name="T55" fmla="*/ 14 h 277"/>
                <a:gd name="T56" fmla="*/ 118 w 271"/>
                <a:gd name="T57" fmla="*/ 14 h 277"/>
                <a:gd name="T58" fmla="*/ 140 w 271"/>
                <a:gd name="T59" fmla="*/ 23 h 277"/>
                <a:gd name="T60" fmla="*/ 158 w 271"/>
                <a:gd name="T61" fmla="*/ 42 h 277"/>
                <a:gd name="T62" fmla="*/ 169 w 271"/>
                <a:gd name="T63" fmla="*/ 72 h 277"/>
                <a:gd name="T64" fmla="*/ 170 w 271"/>
                <a:gd name="T65" fmla="*/ 113 h 277"/>
                <a:gd name="T66" fmla="*/ 60 w 271"/>
                <a:gd name="T67" fmla="*/ 134 h 277"/>
                <a:gd name="T68" fmla="*/ 13 w 271"/>
                <a:gd name="T69" fmla="*/ 171 h 277"/>
                <a:gd name="T70" fmla="*/ 0 w 271"/>
                <a:gd name="T71" fmla="*/ 213 h 277"/>
                <a:gd name="T72" fmla="*/ 34 w 271"/>
                <a:gd name="T73" fmla="*/ 263 h 277"/>
                <a:gd name="T74" fmla="*/ 96 w 271"/>
                <a:gd name="T75" fmla="*/ 277 h 277"/>
                <a:gd name="T76" fmla="*/ 146 w 271"/>
                <a:gd name="T77" fmla="*/ 261 h 277"/>
                <a:gd name="T78" fmla="*/ 175 w 271"/>
                <a:gd name="T79" fmla="*/ 224 h 277"/>
                <a:gd name="T80" fmla="*/ 170 w 271"/>
                <a:gd name="T81" fmla="*/ 186 h 277"/>
                <a:gd name="T82" fmla="*/ 163 w 271"/>
                <a:gd name="T83" fmla="*/ 222 h 277"/>
                <a:gd name="T84" fmla="*/ 146 w 271"/>
                <a:gd name="T85" fmla="*/ 246 h 277"/>
                <a:gd name="T86" fmla="*/ 123 w 271"/>
                <a:gd name="T87" fmla="*/ 259 h 277"/>
                <a:gd name="T88" fmla="*/ 100 w 271"/>
                <a:gd name="T89" fmla="*/ 263 h 277"/>
                <a:gd name="T90" fmla="*/ 62 w 271"/>
                <a:gd name="T91" fmla="*/ 249 h 277"/>
                <a:gd name="T92" fmla="*/ 46 w 271"/>
                <a:gd name="T93" fmla="*/ 212 h 277"/>
                <a:gd name="T94" fmla="*/ 71 w 271"/>
                <a:gd name="T95" fmla="*/ 158 h 277"/>
                <a:gd name="T96" fmla="*/ 170 w 271"/>
                <a:gd name="T97" fmla="*/ 12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1" h="277">
                  <a:moveTo>
                    <a:pt x="175" y="224"/>
                  </a:moveTo>
                  <a:lnTo>
                    <a:pt x="179" y="242"/>
                  </a:lnTo>
                  <a:lnTo>
                    <a:pt x="188" y="258"/>
                  </a:lnTo>
                  <a:lnTo>
                    <a:pt x="202" y="270"/>
                  </a:lnTo>
                  <a:lnTo>
                    <a:pt x="221" y="274"/>
                  </a:lnTo>
                  <a:lnTo>
                    <a:pt x="227" y="273"/>
                  </a:lnTo>
                  <a:lnTo>
                    <a:pt x="235" y="272"/>
                  </a:lnTo>
                  <a:lnTo>
                    <a:pt x="243" y="269"/>
                  </a:lnTo>
                  <a:lnTo>
                    <a:pt x="251" y="263"/>
                  </a:lnTo>
                  <a:lnTo>
                    <a:pt x="258" y="256"/>
                  </a:lnTo>
                  <a:lnTo>
                    <a:pt x="265" y="246"/>
                  </a:lnTo>
                  <a:lnTo>
                    <a:pt x="269" y="233"/>
                  </a:lnTo>
                  <a:lnTo>
                    <a:pt x="271" y="216"/>
                  </a:lnTo>
                  <a:lnTo>
                    <a:pt x="271" y="183"/>
                  </a:lnTo>
                  <a:lnTo>
                    <a:pt x="256" y="183"/>
                  </a:lnTo>
                  <a:lnTo>
                    <a:pt x="256" y="216"/>
                  </a:lnTo>
                  <a:lnTo>
                    <a:pt x="253" y="237"/>
                  </a:lnTo>
                  <a:lnTo>
                    <a:pt x="247" y="249"/>
                  </a:lnTo>
                  <a:lnTo>
                    <a:pt x="240" y="254"/>
                  </a:lnTo>
                  <a:lnTo>
                    <a:pt x="234" y="255"/>
                  </a:lnTo>
                  <a:lnTo>
                    <a:pt x="222" y="251"/>
                  </a:lnTo>
                  <a:lnTo>
                    <a:pt x="216" y="241"/>
                  </a:lnTo>
                  <a:lnTo>
                    <a:pt x="212" y="231"/>
                  </a:lnTo>
                  <a:lnTo>
                    <a:pt x="212" y="225"/>
                  </a:lnTo>
                  <a:lnTo>
                    <a:pt x="212" y="104"/>
                  </a:lnTo>
                  <a:lnTo>
                    <a:pt x="212" y="85"/>
                  </a:lnTo>
                  <a:lnTo>
                    <a:pt x="209" y="68"/>
                  </a:lnTo>
                  <a:lnTo>
                    <a:pt x="203" y="50"/>
                  </a:lnTo>
                  <a:lnTo>
                    <a:pt x="190" y="33"/>
                  </a:lnTo>
                  <a:lnTo>
                    <a:pt x="172" y="18"/>
                  </a:lnTo>
                  <a:lnTo>
                    <a:pt x="151" y="8"/>
                  </a:lnTo>
                  <a:lnTo>
                    <a:pt x="130" y="2"/>
                  </a:lnTo>
                  <a:lnTo>
                    <a:pt x="108" y="0"/>
                  </a:lnTo>
                  <a:lnTo>
                    <a:pt x="90" y="1"/>
                  </a:lnTo>
                  <a:lnTo>
                    <a:pt x="73" y="5"/>
                  </a:lnTo>
                  <a:lnTo>
                    <a:pt x="58" y="11"/>
                  </a:lnTo>
                  <a:lnTo>
                    <a:pt x="45" y="19"/>
                  </a:lnTo>
                  <a:lnTo>
                    <a:pt x="33" y="29"/>
                  </a:lnTo>
                  <a:lnTo>
                    <a:pt x="25" y="40"/>
                  </a:lnTo>
                  <a:lnTo>
                    <a:pt x="20" y="54"/>
                  </a:lnTo>
                  <a:lnTo>
                    <a:pt x="18" y="68"/>
                  </a:lnTo>
                  <a:lnTo>
                    <a:pt x="20" y="80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5" y="96"/>
                  </a:lnTo>
                  <a:lnTo>
                    <a:pt x="57" y="94"/>
                  </a:lnTo>
                  <a:lnTo>
                    <a:pt x="65" y="88"/>
                  </a:lnTo>
                  <a:lnTo>
                    <a:pt x="71" y="80"/>
                  </a:lnTo>
                  <a:lnTo>
                    <a:pt x="73" y="69"/>
                  </a:lnTo>
                  <a:lnTo>
                    <a:pt x="72" y="61"/>
                  </a:lnTo>
                  <a:lnTo>
                    <a:pt x="68" y="52"/>
                  </a:lnTo>
                  <a:lnTo>
                    <a:pt x="59" y="44"/>
                  </a:lnTo>
                  <a:lnTo>
                    <a:pt x="42" y="41"/>
                  </a:lnTo>
                  <a:lnTo>
                    <a:pt x="56" y="28"/>
                  </a:lnTo>
                  <a:lnTo>
                    <a:pt x="73" y="19"/>
                  </a:lnTo>
                  <a:lnTo>
                    <a:pt x="91" y="14"/>
                  </a:lnTo>
                  <a:lnTo>
                    <a:pt x="107" y="13"/>
                  </a:lnTo>
                  <a:lnTo>
                    <a:pt x="118" y="14"/>
                  </a:lnTo>
                  <a:lnTo>
                    <a:pt x="129" y="18"/>
                  </a:lnTo>
                  <a:lnTo>
                    <a:pt x="140" y="23"/>
                  </a:lnTo>
                  <a:lnTo>
                    <a:pt x="150" y="31"/>
                  </a:lnTo>
                  <a:lnTo>
                    <a:pt x="158" y="42"/>
                  </a:lnTo>
                  <a:lnTo>
                    <a:pt x="165" y="56"/>
                  </a:lnTo>
                  <a:lnTo>
                    <a:pt x="169" y="72"/>
                  </a:lnTo>
                  <a:lnTo>
                    <a:pt x="170" y="90"/>
                  </a:lnTo>
                  <a:lnTo>
                    <a:pt x="170" y="113"/>
                  </a:lnTo>
                  <a:lnTo>
                    <a:pt x="118" y="117"/>
                  </a:lnTo>
                  <a:lnTo>
                    <a:pt x="60" y="134"/>
                  </a:lnTo>
                  <a:lnTo>
                    <a:pt x="32" y="151"/>
                  </a:lnTo>
                  <a:lnTo>
                    <a:pt x="13" y="171"/>
                  </a:lnTo>
                  <a:lnTo>
                    <a:pt x="3" y="192"/>
                  </a:lnTo>
                  <a:lnTo>
                    <a:pt x="0" y="213"/>
                  </a:lnTo>
                  <a:lnTo>
                    <a:pt x="10" y="244"/>
                  </a:lnTo>
                  <a:lnTo>
                    <a:pt x="34" y="263"/>
                  </a:lnTo>
                  <a:lnTo>
                    <a:pt x="65" y="274"/>
                  </a:lnTo>
                  <a:lnTo>
                    <a:pt x="96" y="277"/>
                  </a:lnTo>
                  <a:lnTo>
                    <a:pt x="124" y="273"/>
                  </a:lnTo>
                  <a:lnTo>
                    <a:pt x="146" y="261"/>
                  </a:lnTo>
                  <a:lnTo>
                    <a:pt x="163" y="244"/>
                  </a:lnTo>
                  <a:lnTo>
                    <a:pt x="175" y="224"/>
                  </a:lnTo>
                  <a:close/>
                  <a:moveTo>
                    <a:pt x="170" y="125"/>
                  </a:moveTo>
                  <a:lnTo>
                    <a:pt x="170" y="186"/>
                  </a:lnTo>
                  <a:lnTo>
                    <a:pt x="169" y="205"/>
                  </a:lnTo>
                  <a:lnTo>
                    <a:pt x="163" y="222"/>
                  </a:lnTo>
                  <a:lnTo>
                    <a:pt x="155" y="235"/>
                  </a:lnTo>
                  <a:lnTo>
                    <a:pt x="146" y="246"/>
                  </a:lnTo>
                  <a:lnTo>
                    <a:pt x="135" y="254"/>
                  </a:lnTo>
                  <a:lnTo>
                    <a:pt x="123" y="259"/>
                  </a:lnTo>
                  <a:lnTo>
                    <a:pt x="111" y="263"/>
                  </a:lnTo>
                  <a:lnTo>
                    <a:pt x="100" y="263"/>
                  </a:lnTo>
                  <a:lnTo>
                    <a:pt x="79" y="260"/>
                  </a:lnTo>
                  <a:lnTo>
                    <a:pt x="62" y="249"/>
                  </a:lnTo>
                  <a:lnTo>
                    <a:pt x="51" y="233"/>
                  </a:lnTo>
                  <a:lnTo>
                    <a:pt x="46" y="212"/>
                  </a:lnTo>
                  <a:lnTo>
                    <a:pt x="52" y="185"/>
                  </a:lnTo>
                  <a:lnTo>
                    <a:pt x="71" y="158"/>
                  </a:lnTo>
                  <a:lnTo>
                    <a:pt x="109" y="136"/>
                  </a:lnTo>
                  <a:lnTo>
                    <a:pt x="170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26"/>
            <p:cNvSpPr>
              <a:spLocks noChangeAspect="1"/>
            </p:cNvSpPr>
            <p:nvPr/>
          </p:nvSpPr>
          <p:spPr bwMode="auto">
            <a:xfrm>
              <a:off x="2785" y="47"/>
              <a:ext cx="188" cy="378"/>
            </a:xfrm>
            <a:custGeom>
              <a:avLst/>
              <a:gdLst>
                <a:gd name="T0" fmla="*/ 92 w 188"/>
                <a:gd name="T1" fmla="*/ 130 h 378"/>
                <a:gd name="T2" fmla="*/ 178 w 188"/>
                <a:gd name="T3" fmla="*/ 130 h 378"/>
                <a:gd name="T4" fmla="*/ 178 w 188"/>
                <a:gd name="T5" fmla="*/ 111 h 378"/>
                <a:gd name="T6" fmla="*/ 92 w 188"/>
                <a:gd name="T7" fmla="*/ 111 h 378"/>
                <a:gd name="T8" fmla="*/ 92 w 188"/>
                <a:gd name="T9" fmla="*/ 0 h 378"/>
                <a:gd name="T10" fmla="*/ 78 w 188"/>
                <a:gd name="T11" fmla="*/ 0 h 378"/>
                <a:gd name="T12" fmla="*/ 73 w 188"/>
                <a:gd name="T13" fmla="*/ 39 h 378"/>
                <a:gd name="T14" fmla="*/ 61 w 188"/>
                <a:gd name="T15" fmla="*/ 76 h 378"/>
                <a:gd name="T16" fmla="*/ 37 w 188"/>
                <a:gd name="T17" fmla="*/ 104 h 378"/>
                <a:gd name="T18" fmla="*/ 0 w 188"/>
                <a:gd name="T19" fmla="*/ 117 h 378"/>
                <a:gd name="T20" fmla="*/ 0 w 188"/>
                <a:gd name="T21" fmla="*/ 130 h 378"/>
                <a:gd name="T22" fmla="*/ 51 w 188"/>
                <a:gd name="T23" fmla="*/ 130 h 378"/>
                <a:gd name="T24" fmla="*/ 51 w 188"/>
                <a:gd name="T25" fmla="*/ 296 h 378"/>
                <a:gd name="T26" fmla="*/ 54 w 188"/>
                <a:gd name="T27" fmla="*/ 321 h 378"/>
                <a:gd name="T28" fmla="*/ 60 w 188"/>
                <a:gd name="T29" fmla="*/ 341 h 378"/>
                <a:gd name="T30" fmla="*/ 70 w 188"/>
                <a:gd name="T31" fmla="*/ 355 h 378"/>
                <a:gd name="T32" fmla="*/ 82 w 188"/>
                <a:gd name="T33" fmla="*/ 365 h 378"/>
                <a:gd name="T34" fmla="*/ 94 w 188"/>
                <a:gd name="T35" fmla="*/ 372 h 378"/>
                <a:gd name="T36" fmla="*/ 107 w 188"/>
                <a:gd name="T37" fmla="*/ 376 h 378"/>
                <a:gd name="T38" fmla="*/ 119 w 188"/>
                <a:gd name="T39" fmla="*/ 377 h 378"/>
                <a:gd name="T40" fmla="*/ 129 w 188"/>
                <a:gd name="T41" fmla="*/ 378 h 378"/>
                <a:gd name="T42" fmla="*/ 143 w 188"/>
                <a:gd name="T43" fmla="*/ 376 h 378"/>
                <a:gd name="T44" fmla="*/ 156 w 188"/>
                <a:gd name="T45" fmla="*/ 371 h 378"/>
                <a:gd name="T46" fmla="*/ 166 w 188"/>
                <a:gd name="T47" fmla="*/ 362 h 378"/>
                <a:gd name="T48" fmla="*/ 174 w 188"/>
                <a:gd name="T49" fmla="*/ 351 h 378"/>
                <a:gd name="T50" fmla="*/ 180 w 188"/>
                <a:gd name="T51" fmla="*/ 339 h 378"/>
                <a:gd name="T52" fmla="*/ 185 w 188"/>
                <a:gd name="T53" fmla="*/ 325 h 378"/>
                <a:gd name="T54" fmla="*/ 187 w 188"/>
                <a:gd name="T55" fmla="*/ 311 h 378"/>
                <a:gd name="T56" fmla="*/ 188 w 188"/>
                <a:gd name="T57" fmla="*/ 296 h 378"/>
                <a:gd name="T58" fmla="*/ 188 w 188"/>
                <a:gd name="T59" fmla="*/ 262 h 378"/>
                <a:gd name="T60" fmla="*/ 173 w 188"/>
                <a:gd name="T61" fmla="*/ 262 h 378"/>
                <a:gd name="T62" fmla="*/ 173 w 188"/>
                <a:gd name="T63" fmla="*/ 295 h 378"/>
                <a:gd name="T64" fmla="*/ 170 w 188"/>
                <a:gd name="T65" fmla="*/ 325 h 378"/>
                <a:gd name="T66" fmla="*/ 161 w 188"/>
                <a:gd name="T67" fmla="*/ 346 h 378"/>
                <a:gd name="T68" fmla="*/ 148 w 188"/>
                <a:gd name="T69" fmla="*/ 358 h 378"/>
                <a:gd name="T70" fmla="*/ 133 w 188"/>
                <a:gd name="T71" fmla="*/ 363 h 378"/>
                <a:gd name="T72" fmla="*/ 119 w 188"/>
                <a:gd name="T73" fmla="*/ 360 h 378"/>
                <a:gd name="T74" fmla="*/ 110 w 188"/>
                <a:gd name="T75" fmla="*/ 354 h 378"/>
                <a:gd name="T76" fmla="*/ 102 w 188"/>
                <a:gd name="T77" fmla="*/ 345 h 378"/>
                <a:gd name="T78" fmla="*/ 98 w 188"/>
                <a:gd name="T79" fmla="*/ 334 h 378"/>
                <a:gd name="T80" fmla="*/ 95 w 188"/>
                <a:gd name="T81" fmla="*/ 323 h 378"/>
                <a:gd name="T82" fmla="*/ 93 w 188"/>
                <a:gd name="T83" fmla="*/ 312 h 378"/>
                <a:gd name="T84" fmla="*/ 93 w 188"/>
                <a:gd name="T85" fmla="*/ 303 h 378"/>
                <a:gd name="T86" fmla="*/ 92 w 188"/>
                <a:gd name="T87" fmla="*/ 298 h 378"/>
                <a:gd name="T88" fmla="*/ 92 w 188"/>
                <a:gd name="T89" fmla="*/ 13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8" h="378">
                  <a:moveTo>
                    <a:pt x="92" y="130"/>
                  </a:moveTo>
                  <a:lnTo>
                    <a:pt x="178" y="130"/>
                  </a:lnTo>
                  <a:lnTo>
                    <a:pt x="178" y="111"/>
                  </a:lnTo>
                  <a:lnTo>
                    <a:pt x="92" y="111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73" y="39"/>
                  </a:lnTo>
                  <a:lnTo>
                    <a:pt x="61" y="76"/>
                  </a:lnTo>
                  <a:lnTo>
                    <a:pt x="37" y="104"/>
                  </a:lnTo>
                  <a:lnTo>
                    <a:pt x="0" y="117"/>
                  </a:lnTo>
                  <a:lnTo>
                    <a:pt x="0" y="130"/>
                  </a:lnTo>
                  <a:lnTo>
                    <a:pt x="51" y="130"/>
                  </a:lnTo>
                  <a:lnTo>
                    <a:pt x="51" y="296"/>
                  </a:lnTo>
                  <a:lnTo>
                    <a:pt x="54" y="321"/>
                  </a:lnTo>
                  <a:lnTo>
                    <a:pt x="60" y="341"/>
                  </a:lnTo>
                  <a:lnTo>
                    <a:pt x="70" y="355"/>
                  </a:lnTo>
                  <a:lnTo>
                    <a:pt x="82" y="365"/>
                  </a:lnTo>
                  <a:lnTo>
                    <a:pt x="94" y="372"/>
                  </a:lnTo>
                  <a:lnTo>
                    <a:pt x="107" y="376"/>
                  </a:lnTo>
                  <a:lnTo>
                    <a:pt x="119" y="377"/>
                  </a:lnTo>
                  <a:lnTo>
                    <a:pt x="129" y="378"/>
                  </a:lnTo>
                  <a:lnTo>
                    <a:pt x="143" y="376"/>
                  </a:lnTo>
                  <a:lnTo>
                    <a:pt x="156" y="371"/>
                  </a:lnTo>
                  <a:lnTo>
                    <a:pt x="166" y="362"/>
                  </a:lnTo>
                  <a:lnTo>
                    <a:pt x="174" y="351"/>
                  </a:lnTo>
                  <a:lnTo>
                    <a:pt x="180" y="339"/>
                  </a:lnTo>
                  <a:lnTo>
                    <a:pt x="185" y="325"/>
                  </a:lnTo>
                  <a:lnTo>
                    <a:pt x="187" y="311"/>
                  </a:lnTo>
                  <a:lnTo>
                    <a:pt x="188" y="296"/>
                  </a:lnTo>
                  <a:lnTo>
                    <a:pt x="188" y="262"/>
                  </a:lnTo>
                  <a:lnTo>
                    <a:pt x="173" y="262"/>
                  </a:lnTo>
                  <a:lnTo>
                    <a:pt x="173" y="295"/>
                  </a:lnTo>
                  <a:lnTo>
                    <a:pt x="170" y="325"/>
                  </a:lnTo>
                  <a:lnTo>
                    <a:pt x="161" y="346"/>
                  </a:lnTo>
                  <a:lnTo>
                    <a:pt x="148" y="358"/>
                  </a:lnTo>
                  <a:lnTo>
                    <a:pt x="133" y="363"/>
                  </a:lnTo>
                  <a:lnTo>
                    <a:pt x="119" y="360"/>
                  </a:lnTo>
                  <a:lnTo>
                    <a:pt x="110" y="354"/>
                  </a:lnTo>
                  <a:lnTo>
                    <a:pt x="102" y="345"/>
                  </a:lnTo>
                  <a:lnTo>
                    <a:pt x="98" y="334"/>
                  </a:lnTo>
                  <a:lnTo>
                    <a:pt x="95" y="323"/>
                  </a:lnTo>
                  <a:lnTo>
                    <a:pt x="93" y="312"/>
                  </a:lnTo>
                  <a:lnTo>
                    <a:pt x="93" y="303"/>
                  </a:lnTo>
                  <a:lnTo>
                    <a:pt x="92" y="298"/>
                  </a:lnTo>
                  <a:lnTo>
                    <a:pt x="92" y="1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27"/>
            <p:cNvSpPr>
              <a:spLocks noChangeAspect="1"/>
            </p:cNvSpPr>
            <p:nvPr/>
          </p:nvSpPr>
          <p:spPr bwMode="auto">
            <a:xfrm>
              <a:off x="3218" y="10"/>
              <a:ext cx="408" cy="408"/>
            </a:xfrm>
            <a:custGeom>
              <a:avLst/>
              <a:gdLst>
                <a:gd name="T0" fmla="*/ 245 w 408"/>
                <a:gd name="T1" fmla="*/ 32 h 408"/>
                <a:gd name="T2" fmla="*/ 251 w 408"/>
                <a:gd name="T3" fmla="*/ 21 h 408"/>
                <a:gd name="T4" fmla="*/ 262 w 408"/>
                <a:gd name="T5" fmla="*/ 19 h 408"/>
                <a:gd name="T6" fmla="*/ 283 w 408"/>
                <a:gd name="T7" fmla="*/ 18 h 408"/>
                <a:gd name="T8" fmla="*/ 314 w 408"/>
                <a:gd name="T9" fmla="*/ 19 h 408"/>
                <a:gd name="T10" fmla="*/ 347 w 408"/>
                <a:gd name="T11" fmla="*/ 21 h 408"/>
                <a:gd name="T12" fmla="*/ 369 w 408"/>
                <a:gd name="T13" fmla="*/ 31 h 408"/>
                <a:gd name="T14" fmla="*/ 380 w 408"/>
                <a:gd name="T15" fmla="*/ 52 h 408"/>
                <a:gd name="T16" fmla="*/ 380 w 408"/>
                <a:gd name="T17" fmla="*/ 77 h 408"/>
                <a:gd name="T18" fmla="*/ 378 w 408"/>
                <a:gd name="T19" fmla="*/ 103 h 408"/>
                <a:gd name="T20" fmla="*/ 375 w 408"/>
                <a:gd name="T21" fmla="*/ 122 h 408"/>
                <a:gd name="T22" fmla="*/ 376 w 408"/>
                <a:gd name="T23" fmla="*/ 133 h 408"/>
                <a:gd name="T24" fmla="*/ 388 w 408"/>
                <a:gd name="T25" fmla="*/ 132 h 408"/>
                <a:gd name="T26" fmla="*/ 406 w 408"/>
                <a:gd name="T27" fmla="*/ 17 h 408"/>
                <a:gd name="T28" fmla="*/ 408 w 408"/>
                <a:gd name="T29" fmla="*/ 6 h 408"/>
                <a:gd name="T30" fmla="*/ 392 w 408"/>
                <a:gd name="T31" fmla="*/ 0 h 408"/>
                <a:gd name="T32" fmla="*/ 50 w 408"/>
                <a:gd name="T33" fmla="*/ 0 h 408"/>
                <a:gd name="T34" fmla="*/ 42 w 408"/>
                <a:gd name="T35" fmla="*/ 5 h 408"/>
                <a:gd name="T36" fmla="*/ 4 w 408"/>
                <a:gd name="T37" fmla="*/ 118 h 408"/>
                <a:gd name="T38" fmla="*/ 0 w 408"/>
                <a:gd name="T39" fmla="*/ 129 h 408"/>
                <a:gd name="T40" fmla="*/ 7 w 408"/>
                <a:gd name="T41" fmla="*/ 135 h 408"/>
                <a:gd name="T42" fmla="*/ 17 w 408"/>
                <a:gd name="T43" fmla="*/ 123 h 408"/>
                <a:gd name="T44" fmla="*/ 40 w 408"/>
                <a:gd name="T45" fmla="*/ 67 h 408"/>
                <a:gd name="T46" fmla="*/ 65 w 408"/>
                <a:gd name="T47" fmla="*/ 35 h 408"/>
                <a:gd name="T48" fmla="*/ 100 w 408"/>
                <a:gd name="T49" fmla="*/ 21 h 408"/>
                <a:gd name="T50" fmla="*/ 154 w 408"/>
                <a:gd name="T51" fmla="*/ 18 h 408"/>
                <a:gd name="T52" fmla="*/ 187 w 408"/>
                <a:gd name="T53" fmla="*/ 19 h 408"/>
                <a:gd name="T54" fmla="*/ 194 w 408"/>
                <a:gd name="T55" fmla="*/ 22 h 408"/>
                <a:gd name="T56" fmla="*/ 193 w 408"/>
                <a:gd name="T57" fmla="*/ 32 h 408"/>
                <a:gd name="T58" fmla="*/ 112 w 408"/>
                <a:gd name="T59" fmla="*/ 360 h 408"/>
                <a:gd name="T60" fmla="*/ 107 w 408"/>
                <a:gd name="T61" fmla="*/ 375 h 408"/>
                <a:gd name="T62" fmla="*/ 98 w 408"/>
                <a:gd name="T63" fmla="*/ 383 h 408"/>
                <a:gd name="T64" fmla="*/ 78 w 408"/>
                <a:gd name="T65" fmla="*/ 388 h 408"/>
                <a:gd name="T66" fmla="*/ 40 w 408"/>
                <a:gd name="T67" fmla="*/ 390 h 408"/>
                <a:gd name="T68" fmla="*/ 20 w 408"/>
                <a:gd name="T69" fmla="*/ 391 h 408"/>
                <a:gd name="T70" fmla="*/ 15 w 408"/>
                <a:gd name="T71" fmla="*/ 401 h 408"/>
                <a:gd name="T72" fmla="*/ 25 w 408"/>
                <a:gd name="T73" fmla="*/ 408 h 408"/>
                <a:gd name="T74" fmla="*/ 175 w 408"/>
                <a:gd name="T75" fmla="*/ 407 h 408"/>
                <a:gd name="T76" fmla="*/ 232 w 408"/>
                <a:gd name="T77" fmla="*/ 408 h 408"/>
                <a:gd name="T78" fmla="*/ 239 w 408"/>
                <a:gd name="T79" fmla="*/ 403 h 408"/>
                <a:gd name="T80" fmla="*/ 239 w 408"/>
                <a:gd name="T81" fmla="*/ 392 h 408"/>
                <a:gd name="T82" fmla="*/ 230 w 408"/>
                <a:gd name="T83" fmla="*/ 390 h 408"/>
                <a:gd name="T84" fmla="*/ 201 w 408"/>
                <a:gd name="T85" fmla="*/ 389 h 408"/>
                <a:gd name="T86" fmla="*/ 171 w 408"/>
                <a:gd name="T87" fmla="*/ 387 h 408"/>
                <a:gd name="T88" fmla="*/ 161 w 408"/>
                <a:gd name="T89" fmla="*/ 381 h 408"/>
                <a:gd name="T90" fmla="*/ 160 w 408"/>
                <a:gd name="T91" fmla="*/ 372 h 408"/>
                <a:gd name="T92" fmla="*/ 242 w 408"/>
                <a:gd name="T93" fmla="*/ 4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8" h="408">
                  <a:moveTo>
                    <a:pt x="242" y="42"/>
                  </a:moveTo>
                  <a:lnTo>
                    <a:pt x="245" y="32"/>
                  </a:lnTo>
                  <a:lnTo>
                    <a:pt x="247" y="25"/>
                  </a:lnTo>
                  <a:lnTo>
                    <a:pt x="251" y="21"/>
                  </a:lnTo>
                  <a:lnTo>
                    <a:pt x="255" y="19"/>
                  </a:lnTo>
                  <a:lnTo>
                    <a:pt x="262" y="19"/>
                  </a:lnTo>
                  <a:lnTo>
                    <a:pt x="272" y="18"/>
                  </a:lnTo>
                  <a:lnTo>
                    <a:pt x="283" y="18"/>
                  </a:lnTo>
                  <a:lnTo>
                    <a:pt x="293" y="18"/>
                  </a:lnTo>
                  <a:lnTo>
                    <a:pt x="314" y="19"/>
                  </a:lnTo>
                  <a:lnTo>
                    <a:pt x="333" y="19"/>
                  </a:lnTo>
                  <a:lnTo>
                    <a:pt x="347" y="21"/>
                  </a:lnTo>
                  <a:lnTo>
                    <a:pt x="360" y="25"/>
                  </a:lnTo>
                  <a:lnTo>
                    <a:pt x="369" y="31"/>
                  </a:lnTo>
                  <a:lnTo>
                    <a:pt x="376" y="40"/>
                  </a:lnTo>
                  <a:lnTo>
                    <a:pt x="380" y="52"/>
                  </a:lnTo>
                  <a:lnTo>
                    <a:pt x="381" y="68"/>
                  </a:lnTo>
                  <a:lnTo>
                    <a:pt x="380" y="77"/>
                  </a:lnTo>
                  <a:lnTo>
                    <a:pt x="379" y="90"/>
                  </a:lnTo>
                  <a:lnTo>
                    <a:pt x="378" y="103"/>
                  </a:lnTo>
                  <a:lnTo>
                    <a:pt x="376" y="116"/>
                  </a:lnTo>
                  <a:lnTo>
                    <a:pt x="375" y="122"/>
                  </a:lnTo>
                  <a:lnTo>
                    <a:pt x="374" y="128"/>
                  </a:lnTo>
                  <a:lnTo>
                    <a:pt x="376" y="133"/>
                  </a:lnTo>
                  <a:lnTo>
                    <a:pt x="381" y="135"/>
                  </a:lnTo>
                  <a:lnTo>
                    <a:pt x="388" y="132"/>
                  </a:lnTo>
                  <a:lnTo>
                    <a:pt x="390" y="122"/>
                  </a:lnTo>
                  <a:lnTo>
                    <a:pt x="406" y="17"/>
                  </a:lnTo>
                  <a:lnTo>
                    <a:pt x="407" y="11"/>
                  </a:lnTo>
                  <a:lnTo>
                    <a:pt x="408" y="6"/>
                  </a:lnTo>
                  <a:lnTo>
                    <a:pt x="404" y="0"/>
                  </a:lnTo>
                  <a:lnTo>
                    <a:pt x="392" y="0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2" y="5"/>
                  </a:lnTo>
                  <a:lnTo>
                    <a:pt x="40" y="12"/>
                  </a:lnTo>
                  <a:lnTo>
                    <a:pt x="4" y="118"/>
                  </a:lnTo>
                  <a:lnTo>
                    <a:pt x="2" y="123"/>
                  </a:lnTo>
                  <a:lnTo>
                    <a:pt x="0" y="129"/>
                  </a:lnTo>
                  <a:lnTo>
                    <a:pt x="2" y="133"/>
                  </a:lnTo>
                  <a:lnTo>
                    <a:pt x="7" y="135"/>
                  </a:lnTo>
                  <a:lnTo>
                    <a:pt x="13" y="133"/>
                  </a:lnTo>
                  <a:lnTo>
                    <a:pt x="17" y="123"/>
                  </a:lnTo>
                  <a:lnTo>
                    <a:pt x="29" y="91"/>
                  </a:lnTo>
                  <a:lnTo>
                    <a:pt x="40" y="67"/>
                  </a:lnTo>
                  <a:lnTo>
                    <a:pt x="51" y="49"/>
                  </a:lnTo>
                  <a:lnTo>
                    <a:pt x="65" y="35"/>
                  </a:lnTo>
                  <a:lnTo>
                    <a:pt x="80" y="27"/>
                  </a:lnTo>
                  <a:lnTo>
                    <a:pt x="100" y="21"/>
                  </a:lnTo>
                  <a:lnTo>
                    <a:pt x="124" y="19"/>
                  </a:lnTo>
                  <a:lnTo>
                    <a:pt x="154" y="18"/>
                  </a:lnTo>
                  <a:lnTo>
                    <a:pt x="178" y="18"/>
                  </a:lnTo>
                  <a:lnTo>
                    <a:pt x="187" y="19"/>
                  </a:lnTo>
                  <a:lnTo>
                    <a:pt x="192" y="20"/>
                  </a:lnTo>
                  <a:lnTo>
                    <a:pt x="194" y="22"/>
                  </a:lnTo>
                  <a:lnTo>
                    <a:pt x="194" y="25"/>
                  </a:lnTo>
                  <a:lnTo>
                    <a:pt x="193" y="32"/>
                  </a:lnTo>
                  <a:lnTo>
                    <a:pt x="192" y="38"/>
                  </a:lnTo>
                  <a:lnTo>
                    <a:pt x="112" y="360"/>
                  </a:lnTo>
                  <a:lnTo>
                    <a:pt x="110" y="368"/>
                  </a:lnTo>
                  <a:lnTo>
                    <a:pt x="107" y="375"/>
                  </a:lnTo>
                  <a:lnTo>
                    <a:pt x="104" y="380"/>
                  </a:lnTo>
                  <a:lnTo>
                    <a:pt x="98" y="383"/>
                  </a:lnTo>
                  <a:lnTo>
                    <a:pt x="90" y="386"/>
                  </a:lnTo>
                  <a:lnTo>
                    <a:pt x="78" y="388"/>
                  </a:lnTo>
                  <a:lnTo>
                    <a:pt x="61" y="389"/>
                  </a:lnTo>
                  <a:lnTo>
                    <a:pt x="40" y="390"/>
                  </a:lnTo>
                  <a:lnTo>
                    <a:pt x="27" y="390"/>
                  </a:lnTo>
                  <a:lnTo>
                    <a:pt x="20" y="391"/>
                  </a:lnTo>
                  <a:lnTo>
                    <a:pt x="16" y="394"/>
                  </a:lnTo>
                  <a:lnTo>
                    <a:pt x="15" y="401"/>
                  </a:lnTo>
                  <a:lnTo>
                    <a:pt x="19" y="407"/>
                  </a:lnTo>
                  <a:lnTo>
                    <a:pt x="25" y="408"/>
                  </a:lnTo>
                  <a:lnTo>
                    <a:pt x="74" y="407"/>
                  </a:lnTo>
                  <a:lnTo>
                    <a:pt x="175" y="407"/>
                  </a:lnTo>
                  <a:lnTo>
                    <a:pt x="227" y="408"/>
                  </a:lnTo>
                  <a:lnTo>
                    <a:pt x="232" y="408"/>
                  </a:lnTo>
                  <a:lnTo>
                    <a:pt x="236" y="407"/>
                  </a:lnTo>
                  <a:lnTo>
                    <a:pt x="239" y="403"/>
                  </a:lnTo>
                  <a:lnTo>
                    <a:pt x="241" y="396"/>
                  </a:lnTo>
                  <a:lnTo>
                    <a:pt x="239" y="392"/>
                  </a:lnTo>
                  <a:lnTo>
                    <a:pt x="236" y="390"/>
                  </a:lnTo>
                  <a:lnTo>
                    <a:pt x="230" y="390"/>
                  </a:lnTo>
                  <a:lnTo>
                    <a:pt x="220" y="390"/>
                  </a:lnTo>
                  <a:lnTo>
                    <a:pt x="201" y="389"/>
                  </a:lnTo>
                  <a:lnTo>
                    <a:pt x="182" y="388"/>
                  </a:lnTo>
                  <a:lnTo>
                    <a:pt x="171" y="387"/>
                  </a:lnTo>
                  <a:lnTo>
                    <a:pt x="164" y="385"/>
                  </a:lnTo>
                  <a:lnTo>
                    <a:pt x="161" y="381"/>
                  </a:lnTo>
                  <a:lnTo>
                    <a:pt x="159" y="375"/>
                  </a:lnTo>
                  <a:lnTo>
                    <a:pt x="160" y="372"/>
                  </a:lnTo>
                  <a:lnTo>
                    <a:pt x="162" y="362"/>
                  </a:lnTo>
                  <a:lnTo>
                    <a:pt x="242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28"/>
            <p:cNvSpPr>
              <a:spLocks noChangeAspect="1"/>
            </p:cNvSpPr>
            <p:nvPr/>
          </p:nvSpPr>
          <p:spPr bwMode="auto">
            <a:xfrm>
              <a:off x="3839" y="197"/>
              <a:ext cx="399" cy="141"/>
            </a:xfrm>
            <a:custGeom>
              <a:avLst/>
              <a:gdLst>
                <a:gd name="T0" fmla="*/ 399 w 399"/>
                <a:gd name="T1" fmla="*/ 20 h 141"/>
                <a:gd name="T2" fmla="*/ 397 w 399"/>
                <a:gd name="T3" fmla="*/ 5 h 141"/>
                <a:gd name="T4" fmla="*/ 391 w 399"/>
                <a:gd name="T5" fmla="*/ 0 h 141"/>
                <a:gd name="T6" fmla="*/ 386 w 399"/>
                <a:gd name="T7" fmla="*/ 4 h 141"/>
                <a:gd name="T8" fmla="*/ 382 w 399"/>
                <a:gd name="T9" fmla="*/ 16 h 141"/>
                <a:gd name="T10" fmla="*/ 380 w 399"/>
                <a:gd name="T11" fmla="*/ 36 h 141"/>
                <a:gd name="T12" fmla="*/ 374 w 399"/>
                <a:gd name="T13" fmla="*/ 55 h 141"/>
                <a:gd name="T14" fmla="*/ 366 w 399"/>
                <a:gd name="T15" fmla="*/ 70 h 141"/>
                <a:gd name="T16" fmla="*/ 355 w 399"/>
                <a:gd name="T17" fmla="*/ 83 h 141"/>
                <a:gd name="T18" fmla="*/ 343 w 399"/>
                <a:gd name="T19" fmla="*/ 94 h 141"/>
                <a:gd name="T20" fmla="*/ 329 w 399"/>
                <a:gd name="T21" fmla="*/ 101 h 141"/>
                <a:gd name="T22" fmla="*/ 314 w 399"/>
                <a:gd name="T23" fmla="*/ 106 h 141"/>
                <a:gd name="T24" fmla="*/ 298 w 399"/>
                <a:gd name="T25" fmla="*/ 107 h 141"/>
                <a:gd name="T26" fmla="*/ 272 w 399"/>
                <a:gd name="T27" fmla="*/ 103 h 141"/>
                <a:gd name="T28" fmla="*/ 247 w 399"/>
                <a:gd name="T29" fmla="*/ 91 h 141"/>
                <a:gd name="T30" fmla="*/ 225 w 399"/>
                <a:gd name="T31" fmla="*/ 74 h 141"/>
                <a:gd name="T32" fmla="*/ 203 w 399"/>
                <a:gd name="T33" fmla="*/ 55 h 141"/>
                <a:gd name="T34" fmla="*/ 180 w 399"/>
                <a:gd name="T35" fmla="*/ 35 h 141"/>
                <a:gd name="T36" fmla="*/ 155 w 399"/>
                <a:gd name="T37" fmla="*/ 17 h 141"/>
                <a:gd name="T38" fmla="*/ 129 w 399"/>
                <a:gd name="T39" fmla="*/ 4 h 141"/>
                <a:gd name="T40" fmla="*/ 100 w 399"/>
                <a:gd name="T41" fmla="*/ 0 h 141"/>
                <a:gd name="T42" fmla="*/ 57 w 399"/>
                <a:gd name="T43" fmla="*/ 11 h 141"/>
                <a:gd name="T44" fmla="*/ 25 w 399"/>
                <a:gd name="T45" fmla="*/ 40 h 141"/>
                <a:gd name="T46" fmla="*/ 6 w 399"/>
                <a:gd name="T47" fmla="*/ 79 h 141"/>
                <a:gd name="T48" fmla="*/ 0 w 399"/>
                <a:gd name="T49" fmla="*/ 121 h 141"/>
                <a:gd name="T50" fmla="*/ 1 w 399"/>
                <a:gd name="T51" fmla="*/ 132 h 141"/>
                <a:gd name="T52" fmla="*/ 3 w 399"/>
                <a:gd name="T53" fmla="*/ 138 h 141"/>
                <a:gd name="T54" fmla="*/ 6 w 399"/>
                <a:gd name="T55" fmla="*/ 140 h 141"/>
                <a:gd name="T56" fmla="*/ 8 w 399"/>
                <a:gd name="T57" fmla="*/ 140 h 141"/>
                <a:gd name="T58" fmla="*/ 12 w 399"/>
                <a:gd name="T59" fmla="*/ 139 h 141"/>
                <a:gd name="T60" fmla="*/ 14 w 399"/>
                <a:gd name="T61" fmla="*/ 134 h 141"/>
                <a:gd name="T62" fmla="*/ 16 w 399"/>
                <a:gd name="T63" fmla="*/ 129 h 141"/>
                <a:gd name="T64" fmla="*/ 16 w 399"/>
                <a:gd name="T65" fmla="*/ 126 h 141"/>
                <a:gd name="T66" fmla="*/ 25 w 399"/>
                <a:gd name="T67" fmla="*/ 84 h 141"/>
                <a:gd name="T68" fmla="*/ 45 w 399"/>
                <a:gd name="T69" fmla="*/ 55 h 141"/>
                <a:gd name="T70" fmla="*/ 72 w 399"/>
                <a:gd name="T71" fmla="*/ 39 h 141"/>
                <a:gd name="T72" fmla="*/ 100 w 399"/>
                <a:gd name="T73" fmla="*/ 34 h 141"/>
                <a:gd name="T74" fmla="*/ 127 w 399"/>
                <a:gd name="T75" fmla="*/ 38 h 141"/>
                <a:gd name="T76" fmla="*/ 151 w 399"/>
                <a:gd name="T77" fmla="*/ 50 h 141"/>
                <a:gd name="T78" fmla="*/ 174 w 399"/>
                <a:gd name="T79" fmla="*/ 66 h 141"/>
                <a:gd name="T80" fmla="*/ 196 w 399"/>
                <a:gd name="T81" fmla="*/ 85 h 141"/>
                <a:gd name="T82" fmla="*/ 219 w 399"/>
                <a:gd name="T83" fmla="*/ 106 h 141"/>
                <a:gd name="T84" fmla="*/ 243 w 399"/>
                <a:gd name="T85" fmla="*/ 124 h 141"/>
                <a:gd name="T86" fmla="*/ 270 w 399"/>
                <a:gd name="T87" fmla="*/ 136 h 141"/>
                <a:gd name="T88" fmla="*/ 298 w 399"/>
                <a:gd name="T89" fmla="*/ 141 h 141"/>
                <a:gd name="T90" fmla="*/ 342 w 399"/>
                <a:gd name="T91" fmla="*/ 130 h 141"/>
                <a:gd name="T92" fmla="*/ 374 w 399"/>
                <a:gd name="T93" fmla="*/ 101 h 141"/>
                <a:gd name="T94" fmla="*/ 393 w 399"/>
                <a:gd name="T95" fmla="*/ 62 h 141"/>
                <a:gd name="T96" fmla="*/ 399 w 399"/>
                <a:gd name="T97" fmla="*/ 2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9" h="141">
                  <a:moveTo>
                    <a:pt x="399" y="20"/>
                  </a:moveTo>
                  <a:lnTo>
                    <a:pt x="397" y="5"/>
                  </a:lnTo>
                  <a:lnTo>
                    <a:pt x="391" y="0"/>
                  </a:lnTo>
                  <a:lnTo>
                    <a:pt x="386" y="4"/>
                  </a:lnTo>
                  <a:lnTo>
                    <a:pt x="382" y="16"/>
                  </a:lnTo>
                  <a:lnTo>
                    <a:pt x="380" y="36"/>
                  </a:lnTo>
                  <a:lnTo>
                    <a:pt x="374" y="55"/>
                  </a:lnTo>
                  <a:lnTo>
                    <a:pt x="366" y="70"/>
                  </a:lnTo>
                  <a:lnTo>
                    <a:pt x="355" y="83"/>
                  </a:lnTo>
                  <a:lnTo>
                    <a:pt x="343" y="94"/>
                  </a:lnTo>
                  <a:lnTo>
                    <a:pt x="329" y="101"/>
                  </a:lnTo>
                  <a:lnTo>
                    <a:pt x="314" y="106"/>
                  </a:lnTo>
                  <a:lnTo>
                    <a:pt x="298" y="107"/>
                  </a:lnTo>
                  <a:lnTo>
                    <a:pt x="272" y="103"/>
                  </a:lnTo>
                  <a:lnTo>
                    <a:pt x="247" y="91"/>
                  </a:lnTo>
                  <a:lnTo>
                    <a:pt x="225" y="74"/>
                  </a:lnTo>
                  <a:lnTo>
                    <a:pt x="203" y="55"/>
                  </a:lnTo>
                  <a:lnTo>
                    <a:pt x="180" y="35"/>
                  </a:lnTo>
                  <a:lnTo>
                    <a:pt x="155" y="17"/>
                  </a:lnTo>
                  <a:lnTo>
                    <a:pt x="129" y="4"/>
                  </a:lnTo>
                  <a:lnTo>
                    <a:pt x="100" y="0"/>
                  </a:lnTo>
                  <a:lnTo>
                    <a:pt x="57" y="11"/>
                  </a:lnTo>
                  <a:lnTo>
                    <a:pt x="25" y="40"/>
                  </a:lnTo>
                  <a:lnTo>
                    <a:pt x="6" y="79"/>
                  </a:lnTo>
                  <a:lnTo>
                    <a:pt x="0" y="121"/>
                  </a:lnTo>
                  <a:lnTo>
                    <a:pt x="1" y="132"/>
                  </a:lnTo>
                  <a:lnTo>
                    <a:pt x="3" y="138"/>
                  </a:lnTo>
                  <a:lnTo>
                    <a:pt x="6" y="140"/>
                  </a:lnTo>
                  <a:lnTo>
                    <a:pt x="8" y="140"/>
                  </a:lnTo>
                  <a:lnTo>
                    <a:pt x="12" y="139"/>
                  </a:lnTo>
                  <a:lnTo>
                    <a:pt x="14" y="134"/>
                  </a:lnTo>
                  <a:lnTo>
                    <a:pt x="16" y="129"/>
                  </a:lnTo>
                  <a:lnTo>
                    <a:pt x="16" y="126"/>
                  </a:lnTo>
                  <a:lnTo>
                    <a:pt x="25" y="84"/>
                  </a:lnTo>
                  <a:lnTo>
                    <a:pt x="45" y="55"/>
                  </a:lnTo>
                  <a:lnTo>
                    <a:pt x="72" y="39"/>
                  </a:lnTo>
                  <a:lnTo>
                    <a:pt x="100" y="34"/>
                  </a:lnTo>
                  <a:lnTo>
                    <a:pt x="127" y="38"/>
                  </a:lnTo>
                  <a:lnTo>
                    <a:pt x="151" y="50"/>
                  </a:lnTo>
                  <a:lnTo>
                    <a:pt x="174" y="66"/>
                  </a:lnTo>
                  <a:lnTo>
                    <a:pt x="196" y="85"/>
                  </a:lnTo>
                  <a:lnTo>
                    <a:pt x="219" y="106"/>
                  </a:lnTo>
                  <a:lnTo>
                    <a:pt x="243" y="124"/>
                  </a:lnTo>
                  <a:lnTo>
                    <a:pt x="270" y="136"/>
                  </a:lnTo>
                  <a:lnTo>
                    <a:pt x="298" y="141"/>
                  </a:lnTo>
                  <a:lnTo>
                    <a:pt x="342" y="130"/>
                  </a:lnTo>
                  <a:lnTo>
                    <a:pt x="374" y="101"/>
                  </a:lnTo>
                  <a:lnTo>
                    <a:pt x="393" y="62"/>
                  </a:lnTo>
                  <a:lnTo>
                    <a:pt x="399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29"/>
            <p:cNvSpPr>
              <a:spLocks noChangeAspect="1" noEditPoints="1"/>
            </p:cNvSpPr>
            <p:nvPr/>
          </p:nvSpPr>
          <p:spPr bwMode="auto">
            <a:xfrm>
              <a:off x="4459" y="16"/>
              <a:ext cx="253" cy="416"/>
            </a:xfrm>
            <a:custGeom>
              <a:avLst/>
              <a:gdLst>
                <a:gd name="T0" fmla="*/ 249 w 253"/>
                <a:gd name="T1" fmla="*/ 137 h 416"/>
                <a:gd name="T2" fmla="*/ 205 w 253"/>
                <a:gd name="T3" fmla="*/ 33 h 416"/>
                <a:gd name="T4" fmla="*/ 150 w 253"/>
                <a:gd name="T5" fmla="*/ 3 h 416"/>
                <a:gd name="T6" fmla="*/ 99 w 253"/>
                <a:gd name="T7" fmla="*/ 4 h 416"/>
                <a:gd name="T8" fmla="*/ 44 w 253"/>
                <a:gd name="T9" fmla="*/ 37 h 416"/>
                <a:gd name="T10" fmla="*/ 4 w 253"/>
                <a:gd name="T11" fmla="*/ 138 h 416"/>
                <a:gd name="T12" fmla="*/ 1 w 253"/>
                <a:gd name="T13" fmla="*/ 245 h 416"/>
                <a:gd name="T14" fmla="*/ 13 w 253"/>
                <a:gd name="T15" fmla="*/ 319 h 416"/>
                <a:gd name="T16" fmla="*/ 50 w 253"/>
                <a:gd name="T17" fmla="*/ 385 h 416"/>
                <a:gd name="T18" fmla="*/ 102 w 253"/>
                <a:gd name="T19" fmla="*/ 413 h 416"/>
                <a:gd name="T20" fmla="*/ 152 w 253"/>
                <a:gd name="T21" fmla="*/ 413 h 416"/>
                <a:gd name="T22" fmla="*/ 208 w 253"/>
                <a:gd name="T23" fmla="*/ 381 h 416"/>
                <a:gd name="T24" fmla="*/ 249 w 253"/>
                <a:gd name="T25" fmla="*/ 279 h 416"/>
                <a:gd name="T26" fmla="*/ 126 w 253"/>
                <a:gd name="T27" fmla="*/ 402 h 416"/>
                <a:gd name="T28" fmla="*/ 107 w 253"/>
                <a:gd name="T29" fmla="*/ 399 h 416"/>
                <a:gd name="T30" fmla="*/ 87 w 253"/>
                <a:gd name="T31" fmla="*/ 387 h 416"/>
                <a:gd name="T32" fmla="*/ 69 w 253"/>
                <a:gd name="T33" fmla="*/ 365 h 416"/>
                <a:gd name="T34" fmla="*/ 57 w 253"/>
                <a:gd name="T35" fmla="*/ 329 h 416"/>
                <a:gd name="T36" fmla="*/ 50 w 253"/>
                <a:gd name="T37" fmla="*/ 202 h 416"/>
                <a:gd name="T38" fmla="*/ 55 w 253"/>
                <a:gd name="T39" fmla="*/ 91 h 416"/>
                <a:gd name="T40" fmla="*/ 69 w 253"/>
                <a:gd name="T41" fmla="*/ 48 h 416"/>
                <a:gd name="T42" fmla="*/ 89 w 253"/>
                <a:gd name="T43" fmla="*/ 25 h 416"/>
                <a:gd name="T44" fmla="*/ 110 w 253"/>
                <a:gd name="T45" fmla="*/ 15 h 416"/>
                <a:gd name="T46" fmla="*/ 126 w 253"/>
                <a:gd name="T47" fmla="*/ 13 h 416"/>
                <a:gd name="T48" fmla="*/ 144 w 253"/>
                <a:gd name="T49" fmla="*/ 16 h 416"/>
                <a:gd name="T50" fmla="*/ 165 w 253"/>
                <a:gd name="T51" fmla="*/ 26 h 416"/>
                <a:gd name="T52" fmla="*/ 184 w 253"/>
                <a:gd name="T53" fmla="*/ 48 h 416"/>
                <a:gd name="T54" fmla="*/ 197 w 253"/>
                <a:gd name="T55" fmla="*/ 84 h 416"/>
                <a:gd name="T56" fmla="*/ 203 w 253"/>
                <a:gd name="T57" fmla="*/ 202 h 416"/>
                <a:gd name="T58" fmla="*/ 196 w 253"/>
                <a:gd name="T59" fmla="*/ 327 h 416"/>
                <a:gd name="T60" fmla="*/ 185 w 253"/>
                <a:gd name="T61" fmla="*/ 363 h 416"/>
                <a:gd name="T62" fmla="*/ 168 w 253"/>
                <a:gd name="T63" fmla="*/ 386 h 416"/>
                <a:gd name="T64" fmla="*/ 147 w 253"/>
                <a:gd name="T65" fmla="*/ 399 h 416"/>
                <a:gd name="T66" fmla="*/ 126 w 253"/>
                <a:gd name="T67" fmla="*/ 40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416">
                  <a:moveTo>
                    <a:pt x="253" y="209"/>
                  </a:moveTo>
                  <a:lnTo>
                    <a:pt x="249" y="137"/>
                  </a:lnTo>
                  <a:lnTo>
                    <a:pt x="229" y="68"/>
                  </a:lnTo>
                  <a:lnTo>
                    <a:pt x="205" y="33"/>
                  </a:lnTo>
                  <a:lnTo>
                    <a:pt x="177" y="12"/>
                  </a:lnTo>
                  <a:lnTo>
                    <a:pt x="150" y="3"/>
                  </a:lnTo>
                  <a:lnTo>
                    <a:pt x="127" y="0"/>
                  </a:lnTo>
                  <a:lnTo>
                    <a:pt x="99" y="4"/>
                  </a:lnTo>
                  <a:lnTo>
                    <a:pt x="70" y="15"/>
                  </a:lnTo>
                  <a:lnTo>
                    <a:pt x="44" y="37"/>
                  </a:lnTo>
                  <a:lnTo>
                    <a:pt x="22" y="72"/>
                  </a:lnTo>
                  <a:lnTo>
                    <a:pt x="4" y="138"/>
                  </a:lnTo>
                  <a:lnTo>
                    <a:pt x="0" y="209"/>
                  </a:lnTo>
                  <a:lnTo>
                    <a:pt x="1" y="245"/>
                  </a:lnTo>
                  <a:lnTo>
                    <a:pt x="5" y="281"/>
                  </a:lnTo>
                  <a:lnTo>
                    <a:pt x="13" y="319"/>
                  </a:lnTo>
                  <a:lnTo>
                    <a:pt x="27" y="354"/>
                  </a:lnTo>
                  <a:lnTo>
                    <a:pt x="50" y="385"/>
                  </a:lnTo>
                  <a:lnTo>
                    <a:pt x="75" y="403"/>
                  </a:lnTo>
                  <a:lnTo>
                    <a:pt x="102" y="413"/>
                  </a:lnTo>
                  <a:lnTo>
                    <a:pt x="126" y="416"/>
                  </a:lnTo>
                  <a:lnTo>
                    <a:pt x="152" y="413"/>
                  </a:lnTo>
                  <a:lnTo>
                    <a:pt x="181" y="402"/>
                  </a:lnTo>
                  <a:lnTo>
                    <a:pt x="208" y="381"/>
                  </a:lnTo>
                  <a:lnTo>
                    <a:pt x="231" y="346"/>
                  </a:lnTo>
                  <a:lnTo>
                    <a:pt x="249" y="279"/>
                  </a:lnTo>
                  <a:lnTo>
                    <a:pt x="253" y="209"/>
                  </a:lnTo>
                  <a:close/>
                  <a:moveTo>
                    <a:pt x="126" y="402"/>
                  </a:moveTo>
                  <a:lnTo>
                    <a:pt x="117" y="402"/>
                  </a:lnTo>
                  <a:lnTo>
                    <a:pt x="107" y="399"/>
                  </a:lnTo>
                  <a:lnTo>
                    <a:pt x="97" y="394"/>
                  </a:lnTo>
                  <a:lnTo>
                    <a:pt x="87" y="387"/>
                  </a:lnTo>
                  <a:lnTo>
                    <a:pt x="77" y="378"/>
                  </a:lnTo>
                  <a:lnTo>
                    <a:pt x="69" y="365"/>
                  </a:lnTo>
                  <a:lnTo>
                    <a:pt x="62" y="349"/>
                  </a:lnTo>
                  <a:lnTo>
                    <a:pt x="57" y="329"/>
                  </a:lnTo>
                  <a:lnTo>
                    <a:pt x="51" y="265"/>
                  </a:lnTo>
                  <a:lnTo>
                    <a:pt x="50" y="202"/>
                  </a:lnTo>
                  <a:lnTo>
                    <a:pt x="51" y="144"/>
                  </a:lnTo>
                  <a:lnTo>
                    <a:pt x="55" y="91"/>
                  </a:lnTo>
                  <a:lnTo>
                    <a:pt x="60" y="67"/>
                  </a:lnTo>
                  <a:lnTo>
                    <a:pt x="69" y="48"/>
                  </a:lnTo>
                  <a:lnTo>
                    <a:pt x="79" y="35"/>
                  </a:lnTo>
                  <a:lnTo>
                    <a:pt x="89" y="25"/>
                  </a:lnTo>
                  <a:lnTo>
                    <a:pt x="100" y="19"/>
                  </a:lnTo>
                  <a:lnTo>
                    <a:pt x="110" y="15"/>
                  </a:lnTo>
                  <a:lnTo>
                    <a:pt x="119" y="14"/>
                  </a:lnTo>
                  <a:lnTo>
                    <a:pt x="126" y="13"/>
                  </a:lnTo>
                  <a:lnTo>
                    <a:pt x="134" y="14"/>
                  </a:lnTo>
                  <a:lnTo>
                    <a:pt x="144" y="16"/>
                  </a:lnTo>
                  <a:lnTo>
                    <a:pt x="154" y="20"/>
                  </a:lnTo>
                  <a:lnTo>
                    <a:pt x="165" y="26"/>
                  </a:lnTo>
                  <a:lnTo>
                    <a:pt x="175" y="35"/>
                  </a:lnTo>
                  <a:lnTo>
                    <a:pt x="184" y="48"/>
                  </a:lnTo>
                  <a:lnTo>
                    <a:pt x="191" y="64"/>
                  </a:lnTo>
                  <a:lnTo>
                    <a:pt x="197" y="84"/>
                  </a:lnTo>
                  <a:lnTo>
                    <a:pt x="202" y="141"/>
                  </a:lnTo>
                  <a:lnTo>
                    <a:pt x="203" y="202"/>
                  </a:lnTo>
                  <a:lnTo>
                    <a:pt x="202" y="267"/>
                  </a:lnTo>
                  <a:lnTo>
                    <a:pt x="196" y="327"/>
                  </a:lnTo>
                  <a:lnTo>
                    <a:pt x="192" y="346"/>
                  </a:lnTo>
                  <a:lnTo>
                    <a:pt x="185" y="363"/>
                  </a:lnTo>
                  <a:lnTo>
                    <a:pt x="177" y="376"/>
                  </a:lnTo>
                  <a:lnTo>
                    <a:pt x="168" y="386"/>
                  </a:lnTo>
                  <a:lnTo>
                    <a:pt x="158" y="393"/>
                  </a:lnTo>
                  <a:lnTo>
                    <a:pt x="147" y="399"/>
                  </a:lnTo>
                  <a:lnTo>
                    <a:pt x="137" y="401"/>
                  </a:lnTo>
                  <a:lnTo>
                    <a:pt x="126" y="40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30"/>
            <p:cNvSpPr>
              <a:spLocks noChangeAspect="1"/>
            </p:cNvSpPr>
            <p:nvPr/>
          </p:nvSpPr>
          <p:spPr bwMode="auto">
            <a:xfrm>
              <a:off x="4791" y="354"/>
              <a:ext cx="64" cy="64"/>
            </a:xfrm>
            <a:custGeom>
              <a:avLst/>
              <a:gdLst>
                <a:gd name="T0" fmla="*/ 64 w 64"/>
                <a:gd name="T1" fmla="*/ 32 h 64"/>
                <a:gd name="T2" fmla="*/ 61 w 64"/>
                <a:gd name="T3" fmla="*/ 20 h 64"/>
                <a:gd name="T4" fmla="*/ 54 w 64"/>
                <a:gd name="T5" fmla="*/ 10 h 64"/>
                <a:gd name="T6" fmla="*/ 44 w 64"/>
                <a:gd name="T7" fmla="*/ 3 h 64"/>
                <a:gd name="T8" fmla="*/ 32 w 64"/>
                <a:gd name="T9" fmla="*/ 0 h 64"/>
                <a:gd name="T10" fmla="*/ 20 w 64"/>
                <a:gd name="T11" fmla="*/ 3 h 64"/>
                <a:gd name="T12" fmla="*/ 10 w 64"/>
                <a:gd name="T13" fmla="*/ 10 h 64"/>
                <a:gd name="T14" fmla="*/ 3 w 64"/>
                <a:gd name="T15" fmla="*/ 20 h 64"/>
                <a:gd name="T16" fmla="*/ 0 w 64"/>
                <a:gd name="T17" fmla="*/ 32 h 64"/>
                <a:gd name="T18" fmla="*/ 3 w 64"/>
                <a:gd name="T19" fmla="*/ 45 h 64"/>
                <a:gd name="T20" fmla="*/ 10 w 64"/>
                <a:gd name="T21" fmla="*/ 55 h 64"/>
                <a:gd name="T22" fmla="*/ 20 w 64"/>
                <a:gd name="T23" fmla="*/ 62 h 64"/>
                <a:gd name="T24" fmla="*/ 32 w 64"/>
                <a:gd name="T25" fmla="*/ 64 h 64"/>
                <a:gd name="T26" fmla="*/ 44 w 64"/>
                <a:gd name="T27" fmla="*/ 62 h 64"/>
                <a:gd name="T28" fmla="*/ 54 w 64"/>
                <a:gd name="T29" fmla="*/ 55 h 64"/>
                <a:gd name="T30" fmla="*/ 61 w 64"/>
                <a:gd name="T31" fmla="*/ 45 h 64"/>
                <a:gd name="T32" fmla="*/ 64 w 64"/>
                <a:gd name="T33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lnTo>
                    <a:pt x="61" y="20"/>
                  </a:lnTo>
                  <a:lnTo>
                    <a:pt x="54" y="10"/>
                  </a:lnTo>
                  <a:lnTo>
                    <a:pt x="44" y="3"/>
                  </a:lnTo>
                  <a:lnTo>
                    <a:pt x="32" y="0"/>
                  </a:lnTo>
                  <a:lnTo>
                    <a:pt x="20" y="3"/>
                  </a:lnTo>
                  <a:lnTo>
                    <a:pt x="10" y="10"/>
                  </a:lnTo>
                  <a:lnTo>
                    <a:pt x="3" y="20"/>
                  </a:lnTo>
                  <a:lnTo>
                    <a:pt x="0" y="32"/>
                  </a:lnTo>
                  <a:lnTo>
                    <a:pt x="3" y="45"/>
                  </a:lnTo>
                  <a:lnTo>
                    <a:pt x="10" y="55"/>
                  </a:lnTo>
                  <a:lnTo>
                    <a:pt x="20" y="62"/>
                  </a:lnTo>
                  <a:lnTo>
                    <a:pt x="32" y="64"/>
                  </a:lnTo>
                  <a:lnTo>
                    <a:pt x="44" y="62"/>
                  </a:lnTo>
                  <a:lnTo>
                    <a:pt x="54" y="55"/>
                  </a:lnTo>
                  <a:lnTo>
                    <a:pt x="61" y="45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31"/>
            <p:cNvSpPr>
              <a:spLocks noChangeAspect="1"/>
            </p:cNvSpPr>
            <p:nvPr/>
          </p:nvSpPr>
          <p:spPr bwMode="auto">
            <a:xfrm>
              <a:off x="4940" y="10"/>
              <a:ext cx="257" cy="422"/>
            </a:xfrm>
            <a:custGeom>
              <a:avLst/>
              <a:gdLst>
                <a:gd name="T0" fmla="*/ 251 w 257"/>
                <a:gd name="T1" fmla="*/ 40 h 422"/>
                <a:gd name="T2" fmla="*/ 254 w 257"/>
                <a:gd name="T3" fmla="*/ 36 h 422"/>
                <a:gd name="T4" fmla="*/ 256 w 257"/>
                <a:gd name="T5" fmla="*/ 32 h 422"/>
                <a:gd name="T6" fmla="*/ 257 w 257"/>
                <a:gd name="T7" fmla="*/ 27 h 422"/>
                <a:gd name="T8" fmla="*/ 257 w 257"/>
                <a:gd name="T9" fmla="*/ 19 h 422"/>
                <a:gd name="T10" fmla="*/ 111 w 257"/>
                <a:gd name="T11" fmla="*/ 19 h 422"/>
                <a:gd name="T12" fmla="*/ 87 w 257"/>
                <a:gd name="T13" fmla="*/ 19 h 422"/>
                <a:gd name="T14" fmla="*/ 69 w 257"/>
                <a:gd name="T15" fmla="*/ 18 h 422"/>
                <a:gd name="T16" fmla="*/ 55 w 257"/>
                <a:gd name="T17" fmla="*/ 16 h 422"/>
                <a:gd name="T18" fmla="*/ 46 w 257"/>
                <a:gd name="T19" fmla="*/ 14 h 422"/>
                <a:gd name="T20" fmla="*/ 40 w 257"/>
                <a:gd name="T21" fmla="*/ 11 h 422"/>
                <a:gd name="T22" fmla="*/ 37 w 257"/>
                <a:gd name="T23" fmla="*/ 8 h 422"/>
                <a:gd name="T24" fmla="*/ 35 w 257"/>
                <a:gd name="T25" fmla="*/ 4 h 422"/>
                <a:gd name="T26" fmla="*/ 34 w 257"/>
                <a:gd name="T27" fmla="*/ 0 h 422"/>
                <a:gd name="T28" fmla="*/ 19 w 257"/>
                <a:gd name="T29" fmla="*/ 0 h 422"/>
                <a:gd name="T30" fmla="*/ 0 w 257"/>
                <a:gd name="T31" fmla="*/ 124 h 422"/>
                <a:gd name="T32" fmla="*/ 14 w 257"/>
                <a:gd name="T33" fmla="*/ 124 h 422"/>
                <a:gd name="T34" fmla="*/ 16 w 257"/>
                <a:gd name="T35" fmla="*/ 113 h 422"/>
                <a:gd name="T36" fmla="*/ 20 w 257"/>
                <a:gd name="T37" fmla="*/ 96 h 422"/>
                <a:gd name="T38" fmla="*/ 24 w 257"/>
                <a:gd name="T39" fmla="*/ 80 h 422"/>
                <a:gd name="T40" fmla="*/ 29 w 257"/>
                <a:gd name="T41" fmla="*/ 70 h 422"/>
                <a:gd name="T42" fmla="*/ 39 w 257"/>
                <a:gd name="T43" fmla="*/ 67 h 422"/>
                <a:gd name="T44" fmla="*/ 57 w 257"/>
                <a:gd name="T45" fmla="*/ 66 h 422"/>
                <a:gd name="T46" fmla="*/ 76 w 257"/>
                <a:gd name="T47" fmla="*/ 66 h 422"/>
                <a:gd name="T48" fmla="*/ 88 w 257"/>
                <a:gd name="T49" fmla="*/ 66 h 422"/>
                <a:gd name="T50" fmla="*/ 212 w 257"/>
                <a:gd name="T51" fmla="*/ 66 h 422"/>
                <a:gd name="T52" fmla="*/ 201 w 257"/>
                <a:gd name="T53" fmla="*/ 82 h 422"/>
                <a:gd name="T54" fmla="*/ 181 w 257"/>
                <a:gd name="T55" fmla="*/ 110 h 422"/>
                <a:gd name="T56" fmla="*/ 160 w 257"/>
                <a:gd name="T57" fmla="*/ 139 h 422"/>
                <a:gd name="T58" fmla="*/ 145 w 257"/>
                <a:gd name="T59" fmla="*/ 161 h 422"/>
                <a:gd name="T60" fmla="*/ 111 w 257"/>
                <a:gd name="T61" fmla="*/ 223 h 422"/>
                <a:gd name="T62" fmla="*/ 88 w 257"/>
                <a:gd name="T63" fmla="*/ 282 h 422"/>
                <a:gd name="T64" fmla="*/ 75 w 257"/>
                <a:gd name="T65" fmla="*/ 338 h 422"/>
                <a:gd name="T66" fmla="*/ 72 w 257"/>
                <a:gd name="T67" fmla="*/ 388 h 422"/>
                <a:gd name="T68" fmla="*/ 72 w 257"/>
                <a:gd name="T69" fmla="*/ 396 h 422"/>
                <a:gd name="T70" fmla="*/ 75 w 257"/>
                <a:gd name="T71" fmla="*/ 407 h 422"/>
                <a:gd name="T72" fmla="*/ 83 w 257"/>
                <a:gd name="T73" fmla="*/ 417 h 422"/>
                <a:gd name="T74" fmla="*/ 99 w 257"/>
                <a:gd name="T75" fmla="*/ 422 h 422"/>
                <a:gd name="T76" fmla="*/ 115 w 257"/>
                <a:gd name="T77" fmla="*/ 417 h 422"/>
                <a:gd name="T78" fmla="*/ 123 w 257"/>
                <a:gd name="T79" fmla="*/ 407 h 422"/>
                <a:gd name="T80" fmla="*/ 126 w 257"/>
                <a:gd name="T81" fmla="*/ 396 h 422"/>
                <a:gd name="T82" fmla="*/ 127 w 257"/>
                <a:gd name="T83" fmla="*/ 388 h 422"/>
                <a:gd name="T84" fmla="*/ 127 w 257"/>
                <a:gd name="T85" fmla="*/ 358 h 422"/>
                <a:gd name="T86" fmla="*/ 133 w 257"/>
                <a:gd name="T87" fmla="*/ 259 h 422"/>
                <a:gd name="T88" fmla="*/ 136 w 257"/>
                <a:gd name="T89" fmla="*/ 242 h 422"/>
                <a:gd name="T90" fmla="*/ 143 w 257"/>
                <a:gd name="T91" fmla="*/ 216 h 422"/>
                <a:gd name="T92" fmla="*/ 154 w 257"/>
                <a:gd name="T93" fmla="*/ 185 h 422"/>
                <a:gd name="T94" fmla="*/ 170 w 257"/>
                <a:gd name="T95" fmla="*/ 155 h 422"/>
                <a:gd name="T96" fmla="*/ 251 w 257"/>
                <a:gd name="T97" fmla="*/ 4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" h="422">
                  <a:moveTo>
                    <a:pt x="251" y="40"/>
                  </a:moveTo>
                  <a:lnTo>
                    <a:pt x="254" y="36"/>
                  </a:lnTo>
                  <a:lnTo>
                    <a:pt x="256" y="32"/>
                  </a:lnTo>
                  <a:lnTo>
                    <a:pt x="257" y="27"/>
                  </a:lnTo>
                  <a:lnTo>
                    <a:pt x="257" y="19"/>
                  </a:lnTo>
                  <a:lnTo>
                    <a:pt x="111" y="19"/>
                  </a:lnTo>
                  <a:lnTo>
                    <a:pt x="87" y="19"/>
                  </a:lnTo>
                  <a:lnTo>
                    <a:pt x="69" y="18"/>
                  </a:lnTo>
                  <a:lnTo>
                    <a:pt x="55" y="16"/>
                  </a:lnTo>
                  <a:lnTo>
                    <a:pt x="46" y="14"/>
                  </a:lnTo>
                  <a:lnTo>
                    <a:pt x="40" y="11"/>
                  </a:lnTo>
                  <a:lnTo>
                    <a:pt x="37" y="8"/>
                  </a:lnTo>
                  <a:lnTo>
                    <a:pt x="35" y="4"/>
                  </a:lnTo>
                  <a:lnTo>
                    <a:pt x="34" y="0"/>
                  </a:lnTo>
                  <a:lnTo>
                    <a:pt x="19" y="0"/>
                  </a:lnTo>
                  <a:lnTo>
                    <a:pt x="0" y="124"/>
                  </a:lnTo>
                  <a:lnTo>
                    <a:pt x="14" y="124"/>
                  </a:lnTo>
                  <a:lnTo>
                    <a:pt x="16" y="113"/>
                  </a:lnTo>
                  <a:lnTo>
                    <a:pt x="20" y="96"/>
                  </a:lnTo>
                  <a:lnTo>
                    <a:pt x="24" y="80"/>
                  </a:lnTo>
                  <a:lnTo>
                    <a:pt x="29" y="70"/>
                  </a:lnTo>
                  <a:lnTo>
                    <a:pt x="39" y="67"/>
                  </a:lnTo>
                  <a:lnTo>
                    <a:pt x="57" y="66"/>
                  </a:lnTo>
                  <a:lnTo>
                    <a:pt x="76" y="66"/>
                  </a:lnTo>
                  <a:lnTo>
                    <a:pt x="88" y="66"/>
                  </a:lnTo>
                  <a:lnTo>
                    <a:pt x="212" y="66"/>
                  </a:lnTo>
                  <a:lnTo>
                    <a:pt x="201" y="82"/>
                  </a:lnTo>
                  <a:lnTo>
                    <a:pt x="181" y="110"/>
                  </a:lnTo>
                  <a:lnTo>
                    <a:pt x="160" y="139"/>
                  </a:lnTo>
                  <a:lnTo>
                    <a:pt x="145" y="161"/>
                  </a:lnTo>
                  <a:lnTo>
                    <a:pt x="111" y="223"/>
                  </a:lnTo>
                  <a:lnTo>
                    <a:pt x="88" y="282"/>
                  </a:lnTo>
                  <a:lnTo>
                    <a:pt x="75" y="338"/>
                  </a:lnTo>
                  <a:lnTo>
                    <a:pt x="72" y="388"/>
                  </a:lnTo>
                  <a:lnTo>
                    <a:pt x="72" y="396"/>
                  </a:lnTo>
                  <a:lnTo>
                    <a:pt x="75" y="407"/>
                  </a:lnTo>
                  <a:lnTo>
                    <a:pt x="83" y="417"/>
                  </a:lnTo>
                  <a:lnTo>
                    <a:pt x="99" y="422"/>
                  </a:lnTo>
                  <a:lnTo>
                    <a:pt x="115" y="417"/>
                  </a:lnTo>
                  <a:lnTo>
                    <a:pt x="123" y="407"/>
                  </a:lnTo>
                  <a:lnTo>
                    <a:pt x="126" y="396"/>
                  </a:lnTo>
                  <a:lnTo>
                    <a:pt x="127" y="388"/>
                  </a:lnTo>
                  <a:lnTo>
                    <a:pt x="127" y="358"/>
                  </a:lnTo>
                  <a:lnTo>
                    <a:pt x="133" y="259"/>
                  </a:lnTo>
                  <a:lnTo>
                    <a:pt x="136" y="242"/>
                  </a:lnTo>
                  <a:lnTo>
                    <a:pt x="143" y="216"/>
                  </a:lnTo>
                  <a:lnTo>
                    <a:pt x="154" y="185"/>
                  </a:lnTo>
                  <a:lnTo>
                    <a:pt x="170" y="155"/>
                  </a:lnTo>
                  <a:lnTo>
                    <a:pt x="251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32"/>
            <p:cNvSpPr>
              <a:spLocks noChangeAspect="1"/>
            </p:cNvSpPr>
            <p:nvPr/>
          </p:nvSpPr>
          <p:spPr bwMode="auto">
            <a:xfrm>
              <a:off x="5218" y="10"/>
              <a:ext cx="408" cy="408"/>
            </a:xfrm>
            <a:custGeom>
              <a:avLst/>
              <a:gdLst>
                <a:gd name="T0" fmla="*/ 245 w 408"/>
                <a:gd name="T1" fmla="*/ 32 h 408"/>
                <a:gd name="T2" fmla="*/ 251 w 408"/>
                <a:gd name="T3" fmla="*/ 21 h 408"/>
                <a:gd name="T4" fmla="*/ 262 w 408"/>
                <a:gd name="T5" fmla="*/ 19 h 408"/>
                <a:gd name="T6" fmla="*/ 283 w 408"/>
                <a:gd name="T7" fmla="*/ 18 h 408"/>
                <a:gd name="T8" fmla="*/ 314 w 408"/>
                <a:gd name="T9" fmla="*/ 19 h 408"/>
                <a:gd name="T10" fmla="*/ 348 w 408"/>
                <a:gd name="T11" fmla="*/ 21 h 408"/>
                <a:gd name="T12" fmla="*/ 369 w 408"/>
                <a:gd name="T13" fmla="*/ 31 h 408"/>
                <a:gd name="T14" fmla="*/ 380 w 408"/>
                <a:gd name="T15" fmla="*/ 52 h 408"/>
                <a:gd name="T16" fmla="*/ 381 w 408"/>
                <a:gd name="T17" fmla="*/ 77 h 408"/>
                <a:gd name="T18" fmla="*/ 378 w 408"/>
                <a:gd name="T19" fmla="*/ 103 h 408"/>
                <a:gd name="T20" fmla="*/ 375 w 408"/>
                <a:gd name="T21" fmla="*/ 122 h 408"/>
                <a:gd name="T22" fmla="*/ 376 w 408"/>
                <a:gd name="T23" fmla="*/ 133 h 408"/>
                <a:gd name="T24" fmla="*/ 388 w 408"/>
                <a:gd name="T25" fmla="*/ 132 h 408"/>
                <a:gd name="T26" fmla="*/ 407 w 408"/>
                <a:gd name="T27" fmla="*/ 17 h 408"/>
                <a:gd name="T28" fmla="*/ 408 w 408"/>
                <a:gd name="T29" fmla="*/ 6 h 408"/>
                <a:gd name="T30" fmla="*/ 392 w 408"/>
                <a:gd name="T31" fmla="*/ 0 h 408"/>
                <a:gd name="T32" fmla="*/ 51 w 408"/>
                <a:gd name="T33" fmla="*/ 0 h 408"/>
                <a:gd name="T34" fmla="*/ 43 w 408"/>
                <a:gd name="T35" fmla="*/ 5 h 408"/>
                <a:gd name="T36" fmla="*/ 4 w 408"/>
                <a:gd name="T37" fmla="*/ 118 h 408"/>
                <a:gd name="T38" fmla="*/ 0 w 408"/>
                <a:gd name="T39" fmla="*/ 129 h 408"/>
                <a:gd name="T40" fmla="*/ 8 w 408"/>
                <a:gd name="T41" fmla="*/ 135 h 408"/>
                <a:gd name="T42" fmla="*/ 18 w 408"/>
                <a:gd name="T43" fmla="*/ 123 h 408"/>
                <a:gd name="T44" fmla="*/ 40 w 408"/>
                <a:gd name="T45" fmla="*/ 67 h 408"/>
                <a:gd name="T46" fmla="*/ 65 w 408"/>
                <a:gd name="T47" fmla="*/ 35 h 408"/>
                <a:gd name="T48" fmla="*/ 100 w 408"/>
                <a:gd name="T49" fmla="*/ 21 h 408"/>
                <a:gd name="T50" fmla="*/ 154 w 408"/>
                <a:gd name="T51" fmla="*/ 18 h 408"/>
                <a:gd name="T52" fmla="*/ 188 w 408"/>
                <a:gd name="T53" fmla="*/ 19 h 408"/>
                <a:gd name="T54" fmla="*/ 194 w 408"/>
                <a:gd name="T55" fmla="*/ 22 h 408"/>
                <a:gd name="T56" fmla="*/ 194 w 408"/>
                <a:gd name="T57" fmla="*/ 32 h 408"/>
                <a:gd name="T58" fmla="*/ 112 w 408"/>
                <a:gd name="T59" fmla="*/ 360 h 408"/>
                <a:gd name="T60" fmla="*/ 107 w 408"/>
                <a:gd name="T61" fmla="*/ 375 h 408"/>
                <a:gd name="T62" fmla="*/ 98 w 408"/>
                <a:gd name="T63" fmla="*/ 383 h 408"/>
                <a:gd name="T64" fmla="*/ 78 w 408"/>
                <a:gd name="T65" fmla="*/ 388 h 408"/>
                <a:gd name="T66" fmla="*/ 41 w 408"/>
                <a:gd name="T67" fmla="*/ 390 h 408"/>
                <a:gd name="T68" fmla="*/ 20 w 408"/>
                <a:gd name="T69" fmla="*/ 391 h 408"/>
                <a:gd name="T70" fmla="*/ 15 w 408"/>
                <a:gd name="T71" fmla="*/ 401 h 408"/>
                <a:gd name="T72" fmla="*/ 26 w 408"/>
                <a:gd name="T73" fmla="*/ 408 h 408"/>
                <a:gd name="T74" fmla="*/ 176 w 408"/>
                <a:gd name="T75" fmla="*/ 407 h 408"/>
                <a:gd name="T76" fmla="*/ 232 w 408"/>
                <a:gd name="T77" fmla="*/ 408 h 408"/>
                <a:gd name="T78" fmla="*/ 239 w 408"/>
                <a:gd name="T79" fmla="*/ 403 h 408"/>
                <a:gd name="T80" fmla="*/ 240 w 408"/>
                <a:gd name="T81" fmla="*/ 392 h 408"/>
                <a:gd name="T82" fmla="*/ 230 w 408"/>
                <a:gd name="T83" fmla="*/ 390 h 408"/>
                <a:gd name="T84" fmla="*/ 201 w 408"/>
                <a:gd name="T85" fmla="*/ 389 h 408"/>
                <a:gd name="T86" fmla="*/ 171 w 408"/>
                <a:gd name="T87" fmla="*/ 387 h 408"/>
                <a:gd name="T88" fmla="*/ 161 w 408"/>
                <a:gd name="T89" fmla="*/ 381 h 408"/>
                <a:gd name="T90" fmla="*/ 160 w 408"/>
                <a:gd name="T91" fmla="*/ 372 h 408"/>
                <a:gd name="T92" fmla="*/ 242 w 408"/>
                <a:gd name="T93" fmla="*/ 4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8" h="408">
                  <a:moveTo>
                    <a:pt x="242" y="42"/>
                  </a:moveTo>
                  <a:lnTo>
                    <a:pt x="245" y="32"/>
                  </a:lnTo>
                  <a:lnTo>
                    <a:pt x="248" y="25"/>
                  </a:lnTo>
                  <a:lnTo>
                    <a:pt x="251" y="21"/>
                  </a:lnTo>
                  <a:lnTo>
                    <a:pt x="256" y="19"/>
                  </a:lnTo>
                  <a:lnTo>
                    <a:pt x="262" y="19"/>
                  </a:lnTo>
                  <a:lnTo>
                    <a:pt x="272" y="18"/>
                  </a:lnTo>
                  <a:lnTo>
                    <a:pt x="283" y="18"/>
                  </a:lnTo>
                  <a:lnTo>
                    <a:pt x="294" y="18"/>
                  </a:lnTo>
                  <a:lnTo>
                    <a:pt x="314" y="19"/>
                  </a:lnTo>
                  <a:lnTo>
                    <a:pt x="333" y="19"/>
                  </a:lnTo>
                  <a:lnTo>
                    <a:pt x="348" y="21"/>
                  </a:lnTo>
                  <a:lnTo>
                    <a:pt x="360" y="25"/>
                  </a:lnTo>
                  <a:lnTo>
                    <a:pt x="369" y="31"/>
                  </a:lnTo>
                  <a:lnTo>
                    <a:pt x="376" y="40"/>
                  </a:lnTo>
                  <a:lnTo>
                    <a:pt x="380" y="52"/>
                  </a:lnTo>
                  <a:lnTo>
                    <a:pt x="381" y="68"/>
                  </a:lnTo>
                  <a:lnTo>
                    <a:pt x="381" y="77"/>
                  </a:lnTo>
                  <a:lnTo>
                    <a:pt x="380" y="90"/>
                  </a:lnTo>
                  <a:lnTo>
                    <a:pt x="378" y="103"/>
                  </a:lnTo>
                  <a:lnTo>
                    <a:pt x="376" y="116"/>
                  </a:lnTo>
                  <a:lnTo>
                    <a:pt x="375" y="122"/>
                  </a:lnTo>
                  <a:lnTo>
                    <a:pt x="374" y="128"/>
                  </a:lnTo>
                  <a:lnTo>
                    <a:pt x="376" y="133"/>
                  </a:lnTo>
                  <a:lnTo>
                    <a:pt x="382" y="135"/>
                  </a:lnTo>
                  <a:lnTo>
                    <a:pt x="388" y="132"/>
                  </a:lnTo>
                  <a:lnTo>
                    <a:pt x="391" y="122"/>
                  </a:lnTo>
                  <a:lnTo>
                    <a:pt x="407" y="17"/>
                  </a:lnTo>
                  <a:lnTo>
                    <a:pt x="408" y="11"/>
                  </a:lnTo>
                  <a:lnTo>
                    <a:pt x="408" y="6"/>
                  </a:lnTo>
                  <a:lnTo>
                    <a:pt x="404" y="0"/>
                  </a:lnTo>
                  <a:lnTo>
                    <a:pt x="392" y="0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46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4" y="118"/>
                  </a:lnTo>
                  <a:lnTo>
                    <a:pt x="2" y="123"/>
                  </a:lnTo>
                  <a:lnTo>
                    <a:pt x="0" y="129"/>
                  </a:lnTo>
                  <a:lnTo>
                    <a:pt x="2" y="133"/>
                  </a:lnTo>
                  <a:lnTo>
                    <a:pt x="8" y="135"/>
                  </a:lnTo>
                  <a:lnTo>
                    <a:pt x="14" y="133"/>
                  </a:lnTo>
                  <a:lnTo>
                    <a:pt x="18" y="123"/>
                  </a:lnTo>
                  <a:lnTo>
                    <a:pt x="29" y="91"/>
                  </a:lnTo>
                  <a:lnTo>
                    <a:pt x="40" y="67"/>
                  </a:lnTo>
                  <a:lnTo>
                    <a:pt x="52" y="49"/>
                  </a:lnTo>
                  <a:lnTo>
                    <a:pt x="65" y="35"/>
                  </a:lnTo>
                  <a:lnTo>
                    <a:pt x="81" y="27"/>
                  </a:lnTo>
                  <a:lnTo>
                    <a:pt x="100" y="21"/>
                  </a:lnTo>
                  <a:lnTo>
                    <a:pt x="124" y="19"/>
                  </a:lnTo>
                  <a:lnTo>
                    <a:pt x="154" y="18"/>
                  </a:lnTo>
                  <a:lnTo>
                    <a:pt x="178" y="18"/>
                  </a:lnTo>
                  <a:lnTo>
                    <a:pt x="188" y="19"/>
                  </a:lnTo>
                  <a:lnTo>
                    <a:pt x="192" y="20"/>
                  </a:lnTo>
                  <a:lnTo>
                    <a:pt x="194" y="22"/>
                  </a:lnTo>
                  <a:lnTo>
                    <a:pt x="195" y="25"/>
                  </a:lnTo>
                  <a:lnTo>
                    <a:pt x="194" y="32"/>
                  </a:lnTo>
                  <a:lnTo>
                    <a:pt x="192" y="38"/>
                  </a:lnTo>
                  <a:lnTo>
                    <a:pt x="112" y="360"/>
                  </a:lnTo>
                  <a:lnTo>
                    <a:pt x="110" y="368"/>
                  </a:lnTo>
                  <a:lnTo>
                    <a:pt x="107" y="375"/>
                  </a:lnTo>
                  <a:lnTo>
                    <a:pt x="104" y="380"/>
                  </a:lnTo>
                  <a:lnTo>
                    <a:pt x="98" y="383"/>
                  </a:lnTo>
                  <a:lnTo>
                    <a:pt x="90" y="386"/>
                  </a:lnTo>
                  <a:lnTo>
                    <a:pt x="78" y="388"/>
                  </a:lnTo>
                  <a:lnTo>
                    <a:pt x="62" y="389"/>
                  </a:lnTo>
                  <a:lnTo>
                    <a:pt x="41" y="390"/>
                  </a:lnTo>
                  <a:lnTo>
                    <a:pt x="27" y="390"/>
                  </a:lnTo>
                  <a:lnTo>
                    <a:pt x="20" y="391"/>
                  </a:lnTo>
                  <a:lnTo>
                    <a:pt x="16" y="394"/>
                  </a:lnTo>
                  <a:lnTo>
                    <a:pt x="15" y="401"/>
                  </a:lnTo>
                  <a:lnTo>
                    <a:pt x="19" y="407"/>
                  </a:lnTo>
                  <a:lnTo>
                    <a:pt x="26" y="408"/>
                  </a:lnTo>
                  <a:lnTo>
                    <a:pt x="75" y="407"/>
                  </a:lnTo>
                  <a:lnTo>
                    <a:pt x="176" y="407"/>
                  </a:lnTo>
                  <a:lnTo>
                    <a:pt x="228" y="408"/>
                  </a:lnTo>
                  <a:lnTo>
                    <a:pt x="232" y="408"/>
                  </a:lnTo>
                  <a:lnTo>
                    <a:pt x="236" y="407"/>
                  </a:lnTo>
                  <a:lnTo>
                    <a:pt x="239" y="403"/>
                  </a:lnTo>
                  <a:lnTo>
                    <a:pt x="241" y="396"/>
                  </a:lnTo>
                  <a:lnTo>
                    <a:pt x="240" y="392"/>
                  </a:lnTo>
                  <a:lnTo>
                    <a:pt x="236" y="390"/>
                  </a:lnTo>
                  <a:lnTo>
                    <a:pt x="230" y="390"/>
                  </a:lnTo>
                  <a:lnTo>
                    <a:pt x="220" y="390"/>
                  </a:lnTo>
                  <a:lnTo>
                    <a:pt x="201" y="389"/>
                  </a:lnTo>
                  <a:lnTo>
                    <a:pt x="182" y="388"/>
                  </a:lnTo>
                  <a:lnTo>
                    <a:pt x="171" y="387"/>
                  </a:lnTo>
                  <a:lnTo>
                    <a:pt x="164" y="385"/>
                  </a:lnTo>
                  <a:lnTo>
                    <a:pt x="161" y="381"/>
                  </a:lnTo>
                  <a:lnTo>
                    <a:pt x="160" y="375"/>
                  </a:lnTo>
                  <a:lnTo>
                    <a:pt x="160" y="372"/>
                  </a:lnTo>
                  <a:lnTo>
                    <a:pt x="162" y="362"/>
                  </a:lnTo>
                  <a:lnTo>
                    <a:pt x="242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33"/>
            <p:cNvSpPr>
              <a:spLocks noChangeAspect="1"/>
            </p:cNvSpPr>
            <p:nvPr/>
          </p:nvSpPr>
          <p:spPr bwMode="auto">
            <a:xfrm>
              <a:off x="5579" y="324"/>
              <a:ext cx="182" cy="191"/>
            </a:xfrm>
            <a:custGeom>
              <a:avLst/>
              <a:gdLst>
                <a:gd name="T0" fmla="*/ 158 w 182"/>
                <a:gd name="T1" fmla="*/ 25 h 191"/>
                <a:gd name="T2" fmla="*/ 149 w 182"/>
                <a:gd name="T3" fmla="*/ 28 h 191"/>
                <a:gd name="T4" fmla="*/ 142 w 182"/>
                <a:gd name="T5" fmla="*/ 34 h 191"/>
                <a:gd name="T6" fmla="*/ 138 w 182"/>
                <a:gd name="T7" fmla="*/ 41 h 191"/>
                <a:gd name="T8" fmla="*/ 137 w 182"/>
                <a:gd name="T9" fmla="*/ 48 h 191"/>
                <a:gd name="T10" fmla="*/ 138 w 182"/>
                <a:gd name="T11" fmla="*/ 56 h 191"/>
                <a:gd name="T12" fmla="*/ 142 w 182"/>
                <a:gd name="T13" fmla="*/ 60 h 191"/>
                <a:gd name="T14" fmla="*/ 147 w 182"/>
                <a:gd name="T15" fmla="*/ 63 h 191"/>
                <a:gd name="T16" fmla="*/ 153 w 182"/>
                <a:gd name="T17" fmla="*/ 64 h 191"/>
                <a:gd name="T18" fmla="*/ 161 w 182"/>
                <a:gd name="T19" fmla="*/ 63 h 191"/>
                <a:gd name="T20" fmla="*/ 169 w 182"/>
                <a:gd name="T21" fmla="*/ 58 h 191"/>
                <a:gd name="T22" fmla="*/ 175 w 182"/>
                <a:gd name="T23" fmla="*/ 50 h 191"/>
                <a:gd name="T24" fmla="*/ 177 w 182"/>
                <a:gd name="T25" fmla="*/ 37 h 191"/>
                <a:gd name="T26" fmla="*/ 172 w 182"/>
                <a:gd name="T27" fmla="*/ 19 h 191"/>
                <a:gd name="T28" fmla="*/ 158 w 182"/>
                <a:gd name="T29" fmla="*/ 8 h 191"/>
                <a:gd name="T30" fmla="*/ 140 w 182"/>
                <a:gd name="T31" fmla="*/ 2 h 191"/>
                <a:gd name="T32" fmla="*/ 122 w 182"/>
                <a:gd name="T33" fmla="*/ 0 h 191"/>
                <a:gd name="T34" fmla="*/ 76 w 182"/>
                <a:gd name="T35" fmla="*/ 10 h 191"/>
                <a:gd name="T36" fmla="*/ 38 w 182"/>
                <a:gd name="T37" fmla="*/ 37 h 191"/>
                <a:gd name="T38" fmla="*/ 11 w 182"/>
                <a:gd name="T39" fmla="*/ 74 h 191"/>
                <a:gd name="T40" fmla="*/ 0 w 182"/>
                <a:gd name="T41" fmla="*/ 117 h 191"/>
                <a:gd name="T42" fmla="*/ 2 w 182"/>
                <a:gd name="T43" fmla="*/ 131 h 191"/>
                <a:gd name="T44" fmla="*/ 5 w 182"/>
                <a:gd name="T45" fmla="*/ 144 h 191"/>
                <a:gd name="T46" fmla="*/ 11 w 182"/>
                <a:gd name="T47" fmla="*/ 156 h 191"/>
                <a:gd name="T48" fmla="*/ 20 w 182"/>
                <a:gd name="T49" fmla="*/ 168 h 191"/>
                <a:gd name="T50" fmla="*/ 31 w 182"/>
                <a:gd name="T51" fmla="*/ 177 h 191"/>
                <a:gd name="T52" fmla="*/ 44 w 182"/>
                <a:gd name="T53" fmla="*/ 184 h 191"/>
                <a:gd name="T54" fmla="*/ 60 w 182"/>
                <a:gd name="T55" fmla="*/ 189 h 191"/>
                <a:gd name="T56" fmla="*/ 78 w 182"/>
                <a:gd name="T57" fmla="*/ 191 h 191"/>
                <a:gd name="T58" fmla="*/ 124 w 182"/>
                <a:gd name="T59" fmla="*/ 184 h 191"/>
                <a:gd name="T60" fmla="*/ 157 w 182"/>
                <a:gd name="T61" fmla="*/ 169 h 191"/>
                <a:gd name="T62" fmla="*/ 176 w 182"/>
                <a:gd name="T63" fmla="*/ 153 h 191"/>
                <a:gd name="T64" fmla="*/ 182 w 182"/>
                <a:gd name="T65" fmla="*/ 143 h 191"/>
                <a:gd name="T66" fmla="*/ 180 w 182"/>
                <a:gd name="T67" fmla="*/ 139 h 191"/>
                <a:gd name="T68" fmla="*/ 175 w 182"/>
                <a:gd name="T69" fmla="*/ 136 h 191"/>
                <a:gd name="T70" fmla="*/ 172 w 182"/>
                <a:gd name="T71" fmla="*/ 137 h 191"/>
                <a:gd name="T72" fmla="*/ 168 w 182"/>
                <a:gd name="T73" fmla="*/ 140 h 191"/>
                <a:gd name="T74" fmla="*/ 156 w 182"/>
                <a:gd name="T75" fmla="*/ 153 h 191"/>
                <a:gd name="T76" fmla="*/ 142 w 182"/>
                <a:gd name="T77" fmla="*/ 162 h 191"/>
                <a:gd name="T78" fmla="*/ 128 w 182"/>
                <a:gd name="T79" fmla="*/ 169 h 191"/>
                <a:gd name="T80" fmla="*/ 114 w 182"/>
                <a:gd name="T81" fmla="*/ 174 h 191"/>
                <a:gd name="T82" fmla="*/ 102 w 182"/>
                <a:gd name="T83" fmla="*/ 177 h 191"/>
                <a:gd name="T84" fmla="*/ 92 w 182"/>
                <a:gd name="T85" fmla="*/ 178 h 191"/>
                <a:gd name="T86" fmla="*/ 84 w 182"/>
                <a:gd name="T87" fmla="*/ 179 h 191"/>
                <a:gd name="T88" fmla="*/ 79 w 182"/>
                <a:gd name="T89" fmla="*/ 179 h 191"/>
                <a:gd name="T90" fmla="*/ 60 w 182"/>
                <a:gd name="T91" fmla="*/ 175 h 191"/>
                <a:gd name="T92" fmla="*/ 46 w 182"/>
                <a:gd name="T93" fmla="*/ 165 h 191"/>
                <a:gd name="T94" fmla="*/ 38 w 182"/>
                <a:gd name="T95" fmla="*/ 150 h 191"/>
                <a:gd name="T96" fmla="*/ 35 w 182"/>
                <a:gd name="T97" fmla="*/ 132 h 191"/>
                <a:gd name="T98" fmla="*/ 37 w 182"/>
                <a:gd name="T99" fmla="*/ 117 h 191"/>
                <a:gd name="T100" fmla="*/ 41 w 182"/>
                <a:gd name="T101" fmla="*/ 95 h 191"/>
                <a:gd name="T102" fmla="*/ 49 w 182"/>
                <a:gd name="T103" fmla="*/ 69 h 191"/>
                <a:gd name="T104" fmla="*/ 63 w 182"/>
                <a:gd name="T105" fmla="*/ 44 h 191"/>
                <a:gd name="T106" fmla="*/ 76 w 182"/>
                <a:gd name="T107" fmla="*/ 31 h 191"/>
                <a:gd name="T108" fmla="*/ 91 w 182"/>
                <a:gd name="T109" fmla="*/ 21 h 191"/>
                <a:gd name="T110" fmla="*/ 106 w 182"/>
                <a:gd name="T111" fmla="*/ 14 h 191"/>
                <a:gd name="T112" fmla="*/ 122 w 182"/>
                <a:gd name="T113" fmla="*/ 12 h 191"/>
                <a:gd name="T114" fmla="*/ 129 w 182"/>
                <a:gd name="T115" fmla="*/ 12 h 191"/>
                <a:gd name="T116" fmla="*/ 138 w 182"/>
                <a:gd name="T117" fmla="*/ 14 h 191"/>
                <a:gd name="T118" fmla="*/ 149 w 182"/>
                <a:gd name="T119" fmla="*/ 18 h 191"/>
                <a:gd name="T120" fmla="*/ 158 w 182"/>
                <a:gd name="T121" fmla="*/ 2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2" h="191">
                  <a:moveTo>
                    <a:pt x="158" y="25"/>
                  </a:moveTo>
                  <a:lnTo>
                    <a:pt x="149" y="28"/>
                  </a:lnTo>
                  <a:lnTo>
                    <a:pt x="142" y="34"/>
                  </a:lnTo>
                  <a:lnTo>
                    <a:pt x="138" y="41"/>
                  </a:lnTo>
                  <a:lnTo>
                    <a:pt x="137" y="48"/>
                  </a:lnTo>
                  <a:lnTo>
                    <a:pt x="138" y="56"/>
                  </a:lnTo>
                  <a:lnTo>
                    <a:pt x="142" y="60"/>
                  </a:lnTo>
                  <a:lnTo>
                    <a:pt x="147" y="63"/>
                  </a:lnTo>
                  <a:lnTo>
                    <a:pt x="153" y="64"/>
                  </a:lnTo>
                  <a:lnTo>
                    <a:pt x="161" y="63"/>
                  </a:lnTo>
                  <a:lnTo>
                    <a:pt x="169" y="58"/>
                  </a:lnTo>
                  <a:lnTo>
                    <a:pt x="175" y="50"/>
                  </a:lnTo>
                  <a:lnTo>
                    <a:pt x="177" y="37"/>
                  </a:lnTo>
                  <a:lnTo>
                    <a:pt x="172" y="19"/>
                  </a:lnTo>
                  <a:lnTo>
                    <a:pt x="158" y="8"/>
                  </a:lnTo>
                  <a:lnTo>
                    <a:pt x="140" y="2"/>
                  </a:lnTo>
                  <a:lnTo>
                    <a:pt x="122" y="0"/>
                  </a:lnTo>
                  <a:lnTo>
                    <a:pt x="76" y="10"/>
                  </a:lnTo>
                  <a:lnTo>
                    <a:pt x="38" y="37"/>
                  </a:lnTo>
                  <a:lnTo>
                    <a:pt x="11" y="74"/>
                  </a:lnTo>
                  <a:lnTo>
                    <a:pt x="0" y="117"/>
                  </a:lnTo>
                  <a:lnTo>
                    <a:pt x="2" y="131"/>
                  </a:lnTo>
                  <a:lnTo>
                    <a:pt x="5" y="144"/>
                  </a:lnTo>
                  <a:lnTo>
                    <a:pt x="11" y="156"/>
                  </a:lnTo>
                  <a:lnTo>
                    <a:pt x="20" y="168"/>
                  </a:lnTo>
                  <a:lnTo>
                    <a:pt x="31" y="177"/>
                  </a:lnTo>
                  <a:lnTo>
                    <a:pt x="44" y="184"/>
                  </a:lnTo>
                  <a:lnTo>
                    <a:pt x="60" y="189"/>
                  </a:lnTo>
                  <a:lnTo>
                    <a:pt x="78" y="191"/>
                  </a:lnTo>
                  <a:lnTo>
                    <a:pt x="124" y="184"/>
                  </a:lnTo>
                  <a:lnTo>
                    <a:pt x="157" y="169"/>
                  </a:lnTo>
                  <a:lnTo>
                    <a:pt x="176" y="153"/>
                  </a:lnTo>
                  <a:lnTo>
                    <a:pt x="182" y="143"/>
                  </a:lnTo>
                  <a:lnTo>
                    <a:pt x="180" y="139"/>
                  </a:lnTo>
                  <a:lnTo>
                    <a:pt x="175" y="136"/>
                  </a:lnTo>
                  <a:lnTo>
                    <a:pt x="172" y="137"/>
                  </a:lnTo>
                  <a:lnTo>
                    <a:pt x="168" y="140"/>
                  </a:lnTo>
                  <a:lnTo>
                    <a:pt x="156" y="153"/>
                  </a:lnTo>
                  <a:lnTo>
                    <a:pt x="142" y="162"/>
                  </a:lnTo>
                  <a:lnTo>
                    <a:pt x="128" y="169"/>
                  </a:lnTo>
                  <a:lnTo>
                    <a:pt x="114" y="174"/>
                  </a:lnTo>
                  <a:lnTo>
                    <a:pt x="102" y="177"/>
                  </a:lnTo>
                  <a:lnTo>
                    <a:pt x="92" y="178"/>
                  </a:lnTo>
                  <a:lnTo>
                    <a:pt x="84" y="179"/>
                  </a:lnTo>
                  <a:lnTo>
                    <a:pt x="79" y="179"/>
                  </a:lnTo>
                  <a:lnTo>
                    <a:pt x="60" y="175"/>
                  </a:lnTo>
                  <a:lnTo>
                    <a:pt x="46" y="165"/>
                  </a:lnTo>
                  <a:lnTo>
                    <a:pt x="38" y="150"/>
                  </a:lnTo>
                  <a:lnTo>
                    <a:pt x="35" y="132"/>
                  </a:lnTo>
                  <a:lnTo>
                    <a:pt x="37" y="117"/>
                  </a:lnTo>
                  <a:lnTo>
                    <a:pt x="41" y="95"/>
                  </a:lnTo>
                  <a:lnTo>
                    <a:pt x="49" y="69"/>
                  </a:lnTo>
                  <a:lnTo>
                    <a:pt x="63" y="44"/>
                  </a:lnTo>
                  <a:lnTo>
                    <a:pt x="76" y="31"/>
                  </a:lnTo>
                  <a:lnTo>
                    <a:pt x="91" y="21"/>
                  </a:lnTo>
                  <a:lnTo>
                    <a:pt x="106" y="14"/>
                  </a:lnTo>
                  <a:lnTo>
                    <a:pt x="122" y="12"/>
                  </a:lnTo>
                  <a:lnTo>
                    <a:pt x="129" y="12"/>
                  </a:lnTo>
                  <a:lnTo>
                    <a:pt x="138" y="14"/>
                  </a:lnTo>
                  <a:lnTo>
                    <a:pt x="149" y="18"/>
                  </a:lnTo>
                  <a:lnTo>
                    <a:pt x="158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4" name="Рисунок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8" y="1195582"/>
            <a:ext cx="1994693" cy="4555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8" y="1730980"/>
            <a:ext cx="4303007" cy="454928"/>
          </a:xfrm>
          <a:prstGeom prst="rect">
            <a:avLst/>
          </a:prstGeom>
        </p:spPr>
      </p:pic>
      <p:pic>
        <p:nvPicPr>
          <p:cNvPr id="151" name="Рисунок 15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517" y="5827936"/>
            <a:ext cx="2173242" cy="262170"/>
          </a:xfrm>
          <a:prstGeom prst="rect">
            <a:avLst/>
          </a:prstGeom>
        </p:spPr>
      </p:pic>
      <p:pic>
        <p:nvPicPr>
          <p:cNvPr id="152" name="Рисунок 15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165304"/>
            <a:ext cx="2141385" cy="216679"/>
          </a:xfrm>
          <a:prstGeom prst="rect">
            <a:avLst/>
          </a:prstGeom>
        </p:spPr>
      </p:pic>
      <p:sp>
        <p:nvSpPr>
          <p:cNvPr id="153" name="TextBox 152"/>
          <p:cNvSpPr txBox="1"/>
          <p:nvPr/>
        </p:nvSpPr>
        <p:spPr>
          <a:xfrm>
            <a:off x="323528" y="5805264"/>
            <a:ext cx="273630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Триплетное спаривание нейтронов в ядре звезды</a:t>
            </a:r>
          </a:p>
        </p:txBody>
      </p:sp>
    </p:spTree>
    <p:extLst>
      <p:ext uri="{BB962C8B-B14F-4D97-AF65-F5344CB8AC3E}">
        <p14:creationId xmlns:p14="http://schemas.microsoft.com/office/powerpoint/2010/main" val="4215643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17475"/>
            <a:ext cx="9144000" cy="708025"/>
            <a:chOff x="0" y="0"/>
            <a:chExt cx="5760" cy="446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2pPr>
              <a:lvl3pPr marL="11430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3pPr>
              <a:lvl4pPr marL="16002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4pPr>
              <a:lvl5pPr marL="20574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000" dirty="0"/>
                <a:t>Излучение при </a:t>
              </a:r>
              <a:r>
                <a:rPr lang="ru-RU" sz="2000" dirty="0" err="1"/>
                <a:t>куперовском</a:t>
              </a:r>
              <a:r>
                <a:rPr lang="ru-RU" sz="2000" dirty="0"/>
                <a:t> спаривании. Коллективные эффекты.</a:t>
              </a:r>
            </a:p>
            <a:p>
              <a:pPr eaLnBrk="1" hangingPunct="1"/>
              <a:r>
                <a:rPr lang="en-US" sz="2000" dirty="0"/>
                <a:t> </a:t>
              </a:r>
              <a:endParaRPr lang="ru-RU" sz="2000" dirty="0">
                <a:solidFill>
                  <a:srgbClr val="FF0000"/>
                </a:solidFill>
              </a:endParaRP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grpSp>
        <p:nvGrpSpPr>
          <p:cNvPr id="49" name="Group 189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11448" y="2231755"/>
            <a:ext cx="659659" cy="214314"/>
            <a:chOff x="2767" y="3664"/>
            <a:chExt cx="4617" cy="1500"/>
          </a:xfrm>
        </p:grpSpPr>
        <p:sp>
          <p:nvSpPr>
            <p:cNvPr id="50" name="Freeform 191"/>
            <p:cNvSpPr>
              <a:spLocks noEditPoints="1"/>
            </p:cNvSpPr>
            <p:nvPr/>
          </p:nvSpPr>
          <p:spPr bwMode="auto">
            <a:xfrm>
              <a:off x="2767" y="4055"/>
              <a:ext cx="677" cy="1109"/>
            </a:xfrm>
            <a:custGeom>
              <a:avLst/>
              <a:gdLst/>
              <a:ahLst/>
              <a:cxnLst>
                <a:cxn ang="0">
                  <a:pos x="676" y="11"/>
                </a:cxn>
                <a:cxn ang="0">
                  <a:pos x="666" y="1"/>
                </a:cxn>
                <a:cxn ang="0">
                  <a:pos x="640" y="13"/>
                </a:cxn>
                <a:cxn ang="0">
                  <a:pos x="592" y="61"/>
                </a:cxn>
                <a:cxn ang="0">
                  <a:pos x="549" y="122"/>
                </a:cxn>
                <a:cxn ang="0">
                  <a:pos x="490" y="34"/>
                </a:cxn>
                <a:cxn ang="0">
                  <a:pos x="419" y="1"/>
                </a:cxn>
                <a:cxn ang="0">
                  <a:pos x="291" y="23"/>
                </a:cxn>
                <a:cxn ang="0">
                  <a:pos x="147" y="135"/>
                </a:cxn>
                <a:cxn ang="0">
                  <a:pos x="42" y="307"/>
                </a:cxn>
                <a:cxn ang="0">
                  <a:pos x="0" y="511"/>
                </a:cxn>
                <a:cxn ang="0">
                  <a:pos x="30" y="659"/>
                </a:cxn>
                <a:cxn ang="0">
                  <a:pos x="107" y="756"/>
                </a:cxn>
                <a:cxn ang="0">
                  <a:pos x="218" y="790"/>
                </a:cxn>
                <a:cxn ang="0">
                  <a:pos x="338" y="749"/>
                </a:cxn>
                <a:cxn ang="0">
                  <a:pos x="400" y="733"/>
                </a:cxn>
                <a:cxn ang="0">
                  <a:pos x="375" y="841"/>
                </a:cxn>
                <a:cxn ang="0">
                  <a:pos x="351" y="944"/>
                </a:cxn>
                <a:cxn ang="0">
                  <a:pos x="338" y="999"/>
                </a:cxn>
                <a:cxn ang="0">
                  <a:pos x="314" y="1041"/>
                </a:cxn>
                <a:cxn ang="0">
                  <a:pos x="255" y="1055"/>
                </a:cxn>
                <a:cxn ang="0">
                  <a:pos x="189" y="1063"/>
                </a:cxn>
                <a:cxn ang="0">
                  <a:pos x="181" y="1094"/>
                </a:cxn>
                <a:cxn ang="0">
                  <a:pos x="184" y="1102"/>
                </a:cxn>
                <a:cxn ang="0">
                  <a:pos x="195" y="1109"/>
                </a:cxn>
                <a:cxn ang="0">
                  <a:pos x="312" y="1106"/>
                </a:cxn>
                <a:cxn ang="0">
                  <a:pos x="480" y="1109"/>
                </a:cxn>
                <a:cxn ang="0">
                  <a:pos x="560" y="1099"/>
                </a:cxn>
                <a:cxn ang="0">
                  <a:pos x="564" y="1063"/>
                </a:cxn>
                <a:cxn ang="0">
                  <a:pos x="524" y="1055"/>
                </a:cxn>
                <a:cxn ang="0">
                  <a:pos x="459" y="1050"/>
                </a:cxn>
                <a:cxn ang="0">
                  <a:pos x="445" y="1034"/>
                </a:cxn>
                <a:cxn ang="0">
                  <a:pos x="451" y="988"/>
                </a:cxn>
                <a:cxn ang="0">
                  <a:pos x="199" y="749"/>
                </a:cxn>
                <a:cxn ang="0">
                  <a:pos x="147" y="710"/>
                </a:cxn>
                <a:cxn ang="0">
                  <a:pos x="120" y="630"/>
                </a:cxn>
                <a:cxn ang="0">
                  <a:pos x="117" y="587"/>
                </a:cxn>
                <a:cxn ang="0">
                  <a:pos x="130" y="477"/>
                </a:cxn>
                <a:cxn ang="0">
                  <a:pos x="160" y="344"/>
                </a:cxn>
                <a:cxn ang="0">
                  <a:pos x="192" y="241"/>
                </a:cxn>
                <a:cxn ang="0">
                  <a:pos x="272" y="107"/>
                </a:cxn>
                <a:cxn ang="0">
                  <a:pos x="367" y="42"/>
                </a:cxn>
                <a:cxn ang="0">
                  <a:pos x="447" y="51"/>
                </a:cxn>
                <a:cxn ang="0">
                  <a:pos x="496" y="100"/>
                </a:cxn>
                <a:cxn ang="0">
                  <a:pos x="520" y="158"/>
                </a:cxn>
                <a:cxn ang="0">
                  <a:pos x="527" y="192"/>
                </a:cxn>
                <a:cxn ang="0">
                  <a:pos x="517" y="236"/>
                </a:cxn>
                <a:cxn ang="0">
                  <a:pos x="495" y="334"/>
                </a:cxn>
                <a:cxn ang="0">
                  <a:pos x="467" y="450"/>
                </a:cxn>
                <a:cxn ang="0">
                  <a:pos x="443" y="548"/>
                </a:cxn>
                <a:cxn ang="0">
                  <a:pos x="418" y="611"/>
                </a:cxn>
                <a:cxn ang="0">
                  <a:pos x="352" y="689"/>
                </a:cxn>
                <a:cxn ang="0">
                  <a:pos x="256" y="747"/>
                </a:cxn>
              </a:cxnLst>
              <a:rect l="0" t="0" r="r" b="b"/>
              <a:pathLst>
                <a:path w="677" h="1109">
                  <a:moveTo>
                    <a:pt x="677" y="18"/>
                  </a:moveTo>
                  <a:lnTo>
                    <a:pt x="677" y="15"/>
                  </a:lnTo>
                  <a:lnTo>
                    <a:pt x="676" y="11"/>
                  </a:lnTo>
                  <a:lnTo>
                    <a:pt x="674" y="6"/>
                  </a:lnTo>
                  <a:lnTo>
                    <a:pt x="671" y="5"/>
                  </a:lnTo>
                  <a:lnTo>
                    <a:pt x="666" y="1"/>
                  </a:lnTo>
                  <a:lnTo>
                    <a:pt x="661" y="1"/>
                  </a:lnTo>
                  <a:lnTo>
                    <a:pt x="653" y="5"/>
                  </a:lnTo>
                  <a:lnTo>
                    <a:pt x="640" y="13"/>
                  </a:lnTo>
                  <a:lnTo>
                    <a:pt x="626" y="27"/>
                  </a:lnTo>
                  <a:lnTo>
                    <a:pt x="608" y="42"/>
                  </a:lnTo>
                  <a:lnTo>
                    <a:pt x="592" y="61"/>
                  </a:lnTo>
                  <a:lnTo>
                    <a:pt x="576" y="81"/>
                  </a:lnTo>
                  <a:lnTo>
                    <a:pt x="562" y="101"/>
                  </a:lnTo>
                  <a:lnTo>
                    <a:pt x="549" y="122"/>
                  </a:lnTo>
                  <a:lnTo>
                    <a:pt x="532" y="84"/>
                  </a:lnTo>
                  <a:lnTo>
                    <a:pt x="512" y="56"/>
                  </a:lnTo>
                  <a:lnTo>
                    <a:pt x="490" y="34"/>
                  </a:lnTo>
                  <a:lnTo>
                    <a:pt x="467" y="18"/>
                  </a:lnTo>
                  <a:lnTo>
                    <a:pt x="443" y="6"/>
                  </a:lnTo>
                  <a:lnTo>
                    <a:pt x="419" y="1"/>
                  </a:lnTo>
                  <a:lnTo>
                    <a:pt x="397" y="0"/>
                  </a:lnTo>
                  <a:lnTo>
                    <a:pt x="344" y="6"/>
                  </a:lnTo>
                  <a:lnTo>
                    <a:pt x="291" y="23"/>
                  </a:lnTo>
                  <a:lnTo>
                    <a:pt x="240" y="52"/>
                  </a:lnTo>
                  <a:lnTo>
                    <a:pt x="192" y="90"/>
                  </a:lnTo>
                  <a:lnTo>
                    <a:pt x="147" y="135"/>
                  </a:lnTo>
                  <a:lnTo>
                    <a:pt x="106" y="186"/>
                  </a:lnTo>
                  <a:lnTo>
                    <a:pt x="70" y="246"/>
                  </a:lnTo>
                  <a:lnTo>
                    <a:pt x="42" y="307"/>
                  </a:lnTo>
                  <a:lnTo>
                    <a:pt x="19" y="373"/>
                  </a:lnTo>
                  <a:lnTo>
                    <a:pt x="5" y="441"/>
                  </a:lnTo>
                  <a:lnTo>
                    <a:pt x="0" y="511"/>
                  </a:lnTo>
                  <a:lnTo>
                    <a:pt x="3" y="565"/>
                  </a:lnTo>
                  <a:lnTo>
                    <a:pt x="14" y="615"/>
                  </a:lnTo>
                  <a:lnTo>
                    <a:pt x="30" y="659"/>
                  </a:lnTo>
                  <a:lnTo>
                    <a:pt x="51" y="698"/>
                  </a:lnTo>
                  <a:lnTo>
                    <a:pt x="77" y="730"/>
                  </a:lnTo>
                  <a:lnTo>
                    <a:pt x="107" y="756"/>
                  </a:lnTo>
                  <a:lnTo>
                    <a:pt x="141" y="774"/>
                  </a:lnTo>
                  <a:lnTo>
                    <a:pt x="178" y="786"/>
                  </a:lnTo>
                  <a:lnTo>
                    <a:pt x="218" y="790"/>
                  </a:lnTo>
                  <a:lnTo>
                    <a:pt x="259" y="784"/>
                  </a:lnTo>
                  <a:lnTo>
                    <a:pt x="299" y="771"/>
                  </a:lnTo>
                  <a:lnTo>
                    <a:pt x="338" y="749"/>
                  </a:lnTo>
                  <a:lnTo>
                    <a:pt x="375" y="720"/>
                  </a:lnTo>
                  <a:lnTo>
                    <a:pt x="411" y="686"/>
                  </a:lnTo>
                  <a:lnTo>
                    <a:pt x="400" y="733"/>
                  </a:lnTo>
                  <a:lnTo>
                    <a:pt x="392" y="766"/>
                  </a:lnTo>
                  <a:lnTo>
                    <a:pt x="384" y="803"/>
                  </a:lnTo>
                  <a:lnTo>
                    <a:pt x="375" y="841"/>
                  </a:lnTo>
                  <a:lnTo>
                    <a:pt x="367" y="878"/>
                  </a:lnTo>
                  <a:lnTo>
                    <a:pt x="359" y="912"/>
                  </a:lnTo>
                  <a:lnTo>
                    <a:pt x="351" y="944"/>
                  </a:lnTo>
                  <a:lnTo>
                    <a:pt x="344" y="970"/>
                  </a:lnTo>
                  <a:lnTo>
                    <a:pt x="339" y="988"/>
                  </a:lnTo>
                  <a:lnTo>
                    <a:pt x="338" y="999"/>
                  </a:lnTo>
                  <a:lnTo>
                    <a:pt x="331" y="1017"/>
                  </a:lnTo>
                  <a:lnTo>
                    <a:pt x="325" y="1031"/>
                  </a:lnTo>
                  <a:lnTo>
                    <a:pt x="314" y="1041"/>
                  </a:lnTo>
                  <a:lnTo>
                    <a:pt x="299" y="1048"/>
                  </a:lnTo>
                  <a:lnTo>
                    <a:pt x="280" y="1051"/>
                  </a:lnTo>
                  <a:lnTo>
                    <a:pt x="255" y="1055"/>
                  </a:lnTo>
                  <a:lnTo>
                    <a:pt x="207" y="1055"/>
                  </a:lnTo>
                  <a:lnTo>
                    <a:pt x="197" y="1058"/>
                  </a:lnTo>
                  <a:lnTo>
                    <a:pt x="189" y="1063"/>
                  </a:lnTo>
                  <a:lnTo>
                    <a:pt x="183" y="1073"/>
                  </a:lnTo>
                  <a:lnTo>
                    <a:pt x="181" y="1090"/>
                  </a:lnTo>
                  <a:lnTo>
                    <a:pt x="181" y="1094"/>
                  </a:lnTo>
                  <a:lnTo>
                    <a:pt x="183" y="1095"/>
                  </a:lnTo>
                  <a:lnTo>
                    <a:pt x="183" y="1099"/>
                  </a:lnTo>
                  <a:lnTo>
                    <a:pt x="184" y="1102"/>
                  </a:lnTo>
                  <a:lnTo>
                    <a:pt x="187" y="1106"/>
                  </a:lnTo>
                  <a:lnTo>
                    <a:pt x="191" y="1107"/>
                  </a:lnTo>
                  <a:lnTo>
                    <a:pt x="195" y="1109"/>
                  </a:lnTo>
                  <a:lnTo>
                    <a:pt x="202" y="1109"/>
                  </a:lnTo>
                  <a:lnTo>
                    <a:pt x="256" y="1107"/>
                  </a:lnTo>
                  <a:lnTo>
                    <a:pt x="312" y="1106"/>
                  </a:lnTo>
                  <a:lnTo>
                    <a:pt x="367" y="1104"/>
                  </a:lnTo>
                  <a:lnTo>
                    <a:pt x="424" y="1106"/>
                  </a:lnTo>
                  <a:lnTo>
                    <a:pt x="480" y="1109"/>
                  </a:lnTo>
                  <a:lnTo>
                    <a:pt x="541" y="1109"/>
                  </a:lnTo>
                  <a:lnTo>
                    <a:pt x="554" y="1106"/>
                  </a:lnTo>
                  <a:lnTo>
                    <a:pt x="560" y="1099"/>
                  </a:lnTo>
                  <a:lnTo>
                    <a:pt x="565" y="1089"/>
                  </a:lnTo>
                  <a:lnTo>
                    <a:pt x="567" y="1075"/>
                  </a:lnTo>
                  <a:lnTo>
                    <a:pt x="564" y="1063"/>
                  </a:lnTo>
                  <a:lnTo>
                    <a:pt x="554" y="1058"/>
                  </a:lnTo>
                  <a:lnTo>
                    <a:pt x="541" y="1056"/>
                  </a:lnTo>
                  <a:lnTo>
                    <a:pt x="524" y="1055"/>
                  </a:lnTo>
                  <a:lnTo>
                    <a:pt x="495" y="1055"/>
                  </a:lnTo>
                  <a:lnTo>
                    <a:pt x="474" y="1053"/>
                  </a:lnTo>
                  <a:lnTo>
                    <a:pt x="459" y="1050"/>
                  </a:lnTo>
                  <a:lnTo>
                    <a:pt x="450" y="1044"/>
                  </a:lnTo>
                  <a:lnTo>
                    <a:pt x="447" y="1039"/>
                  </a:lnTo>
                  <a:lnTo>
                    <a:pt x="445" y="1034"/>
                  </a:lnTo>
                  <a:lnTo>
                    <a:pt x="443" y="1027"/>
                  </a:lnTo>
                  <a:lnTo>
                    <a:pt x="447" y="1009"/>
                  </a:lnTo>
                  <a:lnTo>
                    <a:pt x="451" y="988"/>
                  </a:lnTo>
                  <a:lnTo>
                    <a:pt x="677" y="18"/>
                  </a:lnTo>
                  <a:close/>
                  <a:moveTo>
                    <a:pt x="223" y="752"/>
                  </a:moveTo>
                  <a:lnTo>
                    <a:pt x="199" y="749"/>
                  </a:lnTo>
                  <a:lnTo>
                    <a:pt x="178" y="740"/>
                  </a:lnTo>
                  <a:lnTo>
                    <a:pt x="160" y="727"/>
                  </a:lnTo>
                  <a:lnTo>
                    <a:pt x="147" y="710"/>
                  </a:lnTo>
                  <a:lnTo>
                    <a:pt x="136" y="691"/>
                  </a:lnTo>
                  <a:lnTo>
                    <a:pt x="123" y="650"/>
                  </a:lnTo>
                  <a:lnTo>
                    <a:pt x="120" y="630"/>
                  </a:lnTo>
                  <a:lnTo>
                    <a:pt x="118" y="613"/>
                  </a:lnTo>
                  <a:lnTo>
                    <a:pt x="117" y="598"/>
                  </a:lnTo>
                  <a:lnTo>
                    <a:pt x="117" y="587"/>
                  </a:lnTo>
                  <a:lnTo>
                    <a:pt x="118" y="555"/>
                  </a:lnTo>
                  <a:lnTo>
                    <a:pt x="123" y="518"/>
                  </a:lnTo>
                  <a:lnTo>
                    <a:pt x="130" y="477"/>
                  </a:lnTo>
                  <a:lnTo>
                    <a:pt x="139" y="433"/>
                  </a:lnTo>
                  <a:lnTo>
                    <a:pt x="149" y="387"/>
                  </a:lnTo>
                  <a:lnTo>
                    <a:pt x="160" y="344"/>
                  </a:lnTo>
                  <a:lnTo>
                    <a:pt x="171" y="304"/>
                  </a:lnTo>
                  <a:lnTo>
                    <a:pt x="183" y="268"/>
                  </a:lnTo>
                  <a:lnTo>
                    <a:pt x="192" y="241"/>
                  </a:lnTo>
                  <a:lnTo>
                    <a:pt x="216" y="188"/>
                  </a:lnTo>
                  <a:lnTo>
                    <a:pt x="243" y="144"/>
                  </a:lnTo>
                  <a:lnTo>
                    <a:pt x="272" y="107"/>
                  </a:lnTo>
                  <a:lnTo>
                    <a:pt x="304" y="76"/>
                  </a:lnTo>
                  <a:lnTo>
                    <a:pt x="336" y="56"/>
                  </a:lnTo>
                  <a:lnTo>
                    <a:pt x="367" y="42"/>
                  </a:lnTo>
                  <a:lnTo>
                    <a:pt x="397" y="37"/>
                  </a:lnTo>
                  <a:lnTo>
                    <a:pt x="424" y="40"/>
                  </a:lnTo>
                  <a:lnTo>
                    <a:pt x="447" y="51"/>
                  </a:lnTo>
                  <a:lnTo>
                    <a:pt x="467" y="64"/>
                  </a:lnTo>
                  <a:lnTo>
                    <a:pt x="483" y="81"/>
                  </a:lnTo>
                  <a:lnTo>
                    <a:pt x="496" y="100"/>
                  </a:lnTo>
                  <a:lnTo>
                    <a:pt x="506" y="120"/>
                  </a:lnTo>
                  <a:lnTo>
                    <a:pt x="514" y="141"/>
                  </a:lnTo>
                  <a:lnTo>
                    <a:pt x="520" y="158"/>
                  </a:lnTo>
                  <a:lnTo>
                    <a:pt x="524" y="173"/>
                  </a:lnTo>
                  <a:lnTo>
                    <a:pt x="525" y="185"/>
                  </a:lnTo>
                  <a:lnTo>
                    <a:pt x="527" y="192"/>
                  </a:lnTo>
                  <a:lnTo>
                    <a:pt x="525" y="198"/>
                  </a:lnTo>
                  <a:lnTo>
                    <a:pt x="522" y="214"/>
                  </a:lnTo>
                  <a:lnTo>
                    <a:pt x="517" y="236"/>
                  </a:lnTo>
                  <a:lnTo>
                    <a:pt x="511" y="265"/>
                  </a:lnTo>
                  <a:lnTo>
                    <a:pt x="503" y="299"/>
                  </a:lnTo>
                  <a:lnTo>
                    <a:pt x="495" y="334"/>
                  </a:lnTo>
                  <a:lnTo>
                    <a:pt x="485" y="372"/>
                  </a:lnTo>
                  <a:lnTo>
                    <a:pt x="475" y="412"/>
                  </a:lnTo>
                  <a:lnTo>
                    <a:pt x="467" y="450"/>
                  </a:lnTo>
                  <a:lnTo>
                    <a:pt x="458" y="487"/>
                  </a:lnTo>
                  <a:lnTo>
                    <a:pt x="450" y="519"/>
                  </a:lnTo>
                  <a:lnTo>
                    <a:pt x="443" y="548"/>
                  </a:lnTo>
                  <a:lnTo>
                    <a:pt x="437" y="570"/>
                  </a:lnTo>
                  <a:lnTo>
                    <a:pt x="434" y="586"/>
                  </a:lnTo>
                  <a:lnTo>
                    <a:pt x="418" y="611"/>
                  </a:lnTo>
                  <a:lnTo>
                    <a:pt x="400" y="637"/>
                  </a:lnTo>
                  <a:lnTo>
                    <a:pt x="378" y="664"/>
                  </a:lnTo>
                  <a:lnTo>
                    <a:pt x="352" y="689"/>
                  </a:lnTo>
                  <a:lnTo>
                    <a:pt x="322" y="713"/>
                  </a:lnTo>
                  <a:lnTo>
                    <a:pt x="290" y="733"/>
                  </a:lnTo>
                  <a:lnTo>
                    <a:pt x="256" y="747"/>
                  </a:lnTo>
                  <a:lnTo>
                    <a:pt x="223" y="7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3399"/>
                </a:solidFill>
              </a:endParaRPr>
            </a:p>
          </p:txBody>
        </p:sp>
        <p:sp>
          <p:nvSpPr>
            <p:cNvPr id="51" name="Freeform 192"/>
            <p:cNvSpPr>
              <a:spLocks/>
            </p:cNvSpPr>
            <p:nvPr/>
          </p:nvSpPr>
          <p:spPr bwMode="auto">
            <a:xfrm>
              <a:off x="3516" y="4549"/>
              <a:ext cx="460" cy="550"/>
            </a:xfrm>
            <a:custGeom>
              <a:avLst/>
              <a:gdLst/>
              <a:ahLst/>
              <a:cxnLst>
                <a:cxn ang="0">
                  <a:pos x="380" y="102"/>
                </a:cxn>
                <a:cxn ang="0">
                  <a:pos x="368" y="151"/>
                </a:cxn>
                <a:cxn ang="0">
                  <a:pos x="394" y="175"/>
                </a:cxn>
                <a:cxn ang="0">
                  <a:pos x="431" y="168"/>
                </a:cxn>
                <a:cxn ang="0">
                  <a:pos x="457" y="129"/>
                </a:cxn>
                <a:cxn ang="0">
                  <a:pos x="445" y="56"/>
                </a:cxn>
                <a:cxn ang="0">
                  <a:pos x="386" y="12"/>
                </a:cxn>
                <a:cxn ang="0">
                  <a:pos x="306" y="0"/>
                </a:cxn>
                <a:cxn ang="0">
                  <a:pos x="197" y="22"/>
                </a:cxn>
                <a:cxn ang="0">
                  <a:pos x="133" y="75"/>
                </a:cxn>
                <a:cxn ang="0">
                  <a:pos x="103" y="134"/>
                </a:cxn>
                <a:cxn ang="0">
                  <a:pos x="95" y="178"/>
                </a:cxn>
                <a:cxn ang="0">
                  <a:pos x="114" y="243"/>
                </a:cxn>
                <a:cxn ang="0">
                  <a:pos x="149" y="277"/>
                </a:cxn>
                <a:cxn ang="0">
                  <a:pos x="202" y="299"/>
                </a:cxn>
                <a:cxn ang="0">
                  <a:pos x="276" y="313"/>
                </a:cxn>
                <a:cxn ang="0">
                  <a:pos x="324" y="331"/>
                </a:cxn>
                <a:cxn ang="0">
                  <a:pos x="360" y="370"/>
                </a:cxn>
                <a:cxn ang="0">
                  <a:pos x="356" y="426"/>
                </a:cxn>
                <a:cxn ang="0">
                  <a:pos x="301" y="489"/>
                </a:cxn>
                <a:cxn ang="0">
                  <a:pos x="221" y="515"/>
                </a:cxn>
                <a:cxn ang="0">
                  <a:pos x="164" y="515"/>
                </a:cxn>
                <a:cxn ang="0">
                  <a:pos x="87" y="496"/>
                </a:cxn>
                <a:cxn ang="0">
                  <a:pos x="69" y="459"/>
                </a:cxn>
                <a:cxn ang="0">
                  <a:pos x="109" y="416"/>
                </a:cxn>
                <a:cxn ang="0">
                  <a:pos x="103" y="367"/>
                </a:cxn>
                <a:cxn ang="0">
                  <a:pos x="68" y="350"/>
                </a:cxn>
                <a:cxn ang="0">
                  <a:pos x="21" y="370"/>
                </a:cxn>
                <a:cxn ang="0">
                  <a:pos x="0" y="431"/>
                </a:cxn>
                <a:cxn ang="0">
                  <a:pos x="39" y="510"/>
                </a:cxn>
                <a:cxn ang="0">
                  <a:pos x="140" y="549"/>
                </a:cxn>
                <a:cxn ang="0">
                  <a:pos x="272" y="540"/>
                </a:cxn>
                <a:cxn ang="0">
                  <a:pos x="360" y="498"/>
                </a:cxn>
                <a:cxn ang="0">
                  <a:pos x="412" y="437"/>
                </a:cxn>
                <a:cxn ang="0">
                  <a:pos x="434" y="377"/>
                </a:cxn>
                <a:cxn ang="0">
                  <a:pos x="434" y="319"/>
                </a:cxn>
                <a:cxn ang="0">
                  <a:pos x="393" y="253"/>
                </a:cxn>
                <a:cxn ang="0">
                  <a:pos x="332" y="219"/>
                </a:cxn>
                <a:cxn ang="0">
                  <a:pos x="277" y="206"/>
                </a:cxn>
                <a:cxn ang="0">
                  <a:pos x="240" y="199"/>
                </a:cxn>
                <a:cxn ang="0">
                  <a:pos x="191" y="178"/>
                </a:cxn>
                <a:cxn ang="0">
                  <a:pos x="168" y="136"/>
                </a:cxn>
                <a:cxn ang="0">
                  <a:pos x="197" y="73"/>
                </a:cxn>
                <a:cxn ang="0">
                  <a:pos x="264" y="37"/>
                </a:cxn>
                <a:cxn ang="0">
                  <a:pos x="340" y="36"/>
                </a:cxn>
                <a:cxn ang="0">
                  <a:pos x="399" y="61"/>
                </a:cxn>
              </a:cxnLst>
              <a:rect l="0" t="0" r="r" b="b"/>
              <a:pathLst>
                <a:path w="460" h="550">
                  <a:moveTo>
                    <a:pt x="415" y="80"/>
                  </a:moveTo>
                  <a:lnTo>
                    <a:pt x="394" y="88"/>
                  </a:lnTo>
                  <a:lnTo>
                    <a:pt x="380" y="102"/>
                  </a:lnTo>
                  <a:lnTo>
                    <a:pt x="370" y="119"/>
                  </a:lnTo>
                  <a:lnTo>
                    <a:pt x="367" y="136"/>
                  </a:lnTo>
                  <a:lnTo>
                    <a:pt x="368" y="151"/>
                  </a:lnTo>
                  <a:lnTo>
                    <a:pt x="375" y="163"/>
                  </a:lnTo>
                  <a:lnTo>
                    <a:pt x="385" y="170"/>
                  </a:lnTo>
                  <a:lnTo>
                    <a:pt x="394" y="175"/>
                  </a:lnTo>
                  <a:lnTo>
                    <a:pt x="410" y="175"/>
                  </a:lnTo>
                  <a:lnTo>
                    <a:pt x="420" y="173"/>
                  </a:lnTo>
                  <a:lnTo>
                    <a:pt x="431" y="168"/>
                  </a:lnTo>
                  <a:lnTo>
                    <a:pt x="442" y="160"/>
                  </a:lnTo>
                  <a:lnTo>
                    <a:pt x="450" y="148"/>
                  </a:lnTo>
                  <a:lnTo>
                    <a:pt x="457" y="129"/>
                  </a:lnTo>
                  <a:lnTo>
                    <a:pt x="460" y="105"/>
                  </a:lnTo>
                  <a:lnTo>
                    <a:pt x="457" y="78"/>
                  </a:lnTo>
                  <a:lnTo>
                    <a:pt x="445" y="56"/>
                  </a:lnTo>
                  <a:lnTo>
                    <a:pt x="429" y="37"/>
                  </a:lnTo>
                  <a:lnTo>
                    <a:pt x="410" y="24"/>
                  </a:lnTo>
                  <a:lnTo>
                    <a:pt x="386" y="12"/>
                  </a:lnTo>
                  <a:lnTo>
                    <a:pt x="360" y="5"/>
                  </a:lnTo>
                  <a:lnTo>
                    <a:pt x="333" y="2"/>
                  </a:lnTo>
                  <a:lnTo>
                    <a:pt x="306" y="0"/>
                  </a:lnTo>
                  <a:lnTo>
                    <a:pt x="264" y="3"/>
                  </a:lnTo>
                  <a:lnTo>
                    <a:pt x="228" y="10"/>
                  </a:lnTo>
                  <a:lnTo>
                    <a:pt x="197" y="22"/>
                  </a:lnTo>
                  <a:lnTo>
                    <a:pt x="172" y="37"/>
                  </a:lnTo>
                  <a:lnTo>
                    <a:pt x="151" y="56"/>
                  </a:lnTo>
                  <a:lnTo>
                    <a:pt x="133" y="75"/>
                  </a:lnTo>
                  <a:lnTo>
                    <a:pt x="120" y="95"/>
                  </a:lnTo>
                  <a:lnTo>
                    <a:pt x="109" y="115"/>
                  </a:lnTo>
                  <a:lnTo>
                    <a:pt x="103" y="134"/>
                  </a:lnTo>
                  <a:lnTo>
                    <a:pt x="98" y="151"/>
                  </a:lnTo>
                  <a:lnTo>
                    <a:pt x="95" y="166"/>
                  </a:lnTo>
                  <a:lnTo>
                    <a:pt x="95" y="178"/>
                  </a:lnTo>
                  <a:lnTo>
                    <a:pt x="98" y="204"/>
                  </a:lnTo>
                  <a:lnTo>
                    <a:pt x="104" y="224"/>
                  </a:lnTo>
                  <a:lnTo>
                    <a:pt x="114" y="243"/>
                  </a:lnTo>
                  <a:lnTo>
                    <a:pt x="125" y="256"/>
                  </a:lnTo>
                  <a:lnTo>
                    <a:pt x="135" y="267"/>
                  </a:lnTo>
                  <a:lnTo>
                    <a:pt x="149" y="277"/>
                  </a:lnTo>
                  <a:lnTo>
                    <a:pt x="164" y="285"/>
                  </a:lnTo>
                  <a:lnTo>
                    <a:pt x="181" y="292"/>
                  </a:lnTo>
                  <a:lnTo>
                    <a:pt x="202" y="299"/>
                  </a:lnTo>
                  <a:lnTo>
                    <a:pt x="231" y="304"/>
                  </a:lnTo>
                  <a:lnTo>
                    <a:pt x="264" y="311"/>
                  </a:lnTo>
                  <a:lnTo>
                    <a:pt x="276" y="313"/>
                  </a:lnTo>
                  <a:lnTo>
                    <a:pt x="290" y="318"/>
                  </a:lnTo>
                  <a:lnTo>
                    <a:pt x="306" y="323"/>
                  </a:lnTo>
                  <a:lnTo>
                    <a:pt x="324" y="331"/>
                  </a:lnTo>
                  <a:lnTo>
                    <a:pt x="338" y="341"/>
                  </a:lnTo>
                  <a:lnTo>
                    <a:pt x="351" y="355"/>
                  </a:lnTo>
                  <a:lnTo>
                    <a:pt x="360" y="370"/>
                  </a:lnTo>
                  <a:lnTo>
                    <a:pt x="364" y="392"/>
                  </a:lnTo>
                  <a:lnTo>
                    <a:pt x="362" y="408"/>
                  </a:lnTo>
                  <a:lnTo>
                    <a:pt x="356" y="426"/>
                  </a:lnTo>
                  <a:lnTo>
                    <a:pt x="344" y="448"/>
                  </a:lnTo>
                  <a:lnTo>
                    <a:pt x="327" y="471"/>
                  </a:lnTo>
                  <a:lnTo>
                    <a:pt x="301" y="489"/>
                  </a:lnTo>
                  <a:lnTo>
                    <a:pt x="274" y="503"/>
                  </a:lnTo>
                  <a:lnTo>
                    <a:pt x="245" y="511"/>
                  </a:lnTo>
                  <a:lnTo>
                    <a:pt x="221" y="515"/>
                  </a:lnTo>
                  <a:lnTo>
                    <a:pt x="200" y="516"/>
                  </a:lnTo>
                  <a:lnTo>
                    <a:pt x="188" y="516"/>
                  </a:lnTo>
                  <a:lnTo>
                    <a:pt x="164" y="515"/>
                  </a:lnTo>
                  <a:lnTo>
                    <a:pt x="136" y="511"/>
                  </a:lnTo>
                  <a:lnTo>
                    <a:pt x="111" y="506"/>
                  </a:lnTo>
                  <a:lnTo>
                    <a:pt x="87" y="496"/>
                  </a:lnTo>
                  <a:lnTo>
                    <a:pt x="64" y="482"/>
                  </a:lnTo>
                  <a:lnTo>
                    <a:pt x="48" y="465"/>
                  </a:lnTo>
                  <a:lnTo>
                    <a:pt x="69" y="459"/>
                  </a:lnTo>
                  <a:lnTo>
                    <a:pt x="87" y="448"/>
                  </a:lnTo>
                  <a:lnTo>
                    <a:pt x="101" y="433"/>
                  </a:lnTo>
                  <a:lnTo>
                    <a:pt x="109" y="416"/>
                  </a:lnTo>
                  <a:lnTo>
                    <a:pt x="112" y="396"/>
                  </a:lnTo>
                  <a:lnTo>
                    <a:pt x="109" y="379"/>
                  </a:lnTo>
                  <a:lnTo>
                    <a:pt x="103" y="367"/>
                  </a:lnTo>
                  <a:lnTo>
                    <a:pt x="93" y="357"/>
                  </a:lnTo>
                  <a:lnTo>
                    <a:pt x="80" y="352"/>
                  </a:lnTo>
                  <a:lnTo>
                    <a:pt x="68" y="350"/>
                  </a:lnTo>
                  <a:lnTo>
                    <a:pt x="51" y="352"/>
                  </a:lnTo>
                  <a:lnTo>
                    <a:pt x="35" y="360"/>
                  </a:lnTo>
                  <a:lnTo>
                    <a:pt x="21" y="370"/>
                  </a:lnTo>
                  <a:lnTo>
                    <a:pt x="10" y="387"/>
                  </a:lnTo>
                  <a:lnTo>
                    <a:pt x="3" y="408"/>
                  </a:lnTo>
                  <a:lnTo>
                    <a:pt x="0" y="431"/>
                  </a:lnTo>
                  <a:lnTo>
                    <a:pt x="5" y="462"/>
                  </a:lnTo>
                  <a:lnTo>
                    <a:pt x="18" y="488"/>
                  </a:lnTo>
                  <a:lnTo>
                    <a:pt x="39" y="510"/>
                  </a:lnTo>
                  <a:lnTo>
                    <a:pt x="66" y="527"/>
                  </a:lnTo>
                  <a:lnTo>
                    <a:pt x="100" y="540"/>
                  </a:lnTo>
                  <a:lnTo>
                    <a:pt x="140" y="549"/>
                  </a:lnTo>
                  <a:lnTo>
                    <a:pt x="186" y="550"/>
                  </a:lnTo>
                  <a:lnTo>
                    <a:pt x="232" y="549"/>
                  </a:lnTo>
                  <a:lnTo>
                    <a:pt x="272" y="540"/>
                  </a:lnTo>
                  <a:lnTo>
                    <a:pt x="306" y="530"/>
                  </a:lnTo>
                  <a:lnTo>
                    <a:pt x="336" y="515"/>
                  </a:lnTo>
                  <a:lnTo>
                    <a:pt x="360" y="498"/>
                  </a:lnTo>
                  <a:lnTo>
                    <a:pt x="381" y="477"/>
                  </a:lnTo>
                  <a:lnTo>
                    <a:pt x="399" y="457"/>
                  </a:lnTo>
                  <a:lnTo>
                    <a:pt x="412" y="437"/>
                  </a:lnTo>
                  <a:lnTo>
                    <a:pt x="421" y="416"/>
                  </a:lnTo>
                  <a:lnTo>
                    <a:pt x="429" y="396"/>
                  </a:lnTo>
                  <a:lnTo>
                    <a:pt x="434" y="377"/>
                  </a:lnTo>
                  <a:lnTo>
                    <a:pt x="436" y="362"/>
                  </a:lnTo>
                  <a:lnTo>
                    <a:pt x="437" y="350"/>
                  </a:lnTo>
                  <a:lnTo>
                    <a:pt x="434" y="319"/>
                  </a:lnTo>
                  <a:lnTo>
                    <a:pt x="425" y="292"/>
                  </a:lnTo>
                  <a:lnTo>
                    <a:pt x="410" y="270"/>
                  </a:lnTo>
                  <a:lnTo>
                    <a:pt x="393" y="253"/>
                  </a:lnTo>
                  <a:lnTo>
                    <a:pt x="373" y="239"/>
                  </a:lnTo>
                  <a:lnTo>
                    <a:pt x="352" y="228"/>
                  </a:lnTo>
                  <a:lnTo>
                    <a:pt x="332" y="219"/>
                  </a:lnTo>
                  <a:lnTo>
                    <a:pt x="311" y="214"/>
                  </a:lnTo>
                  <a:lnTo>
                    <a:pt x="293" y="209"/>
                  </a:lnTo>
                  <a:lnTo>
                    <a:pt x="277" y="206"/>
                  </a:lnTo>
                  <a:lnTo>
                    <a:pt x="268" y="204"/>
                  </a:lnTo>
                  <a:lnTo>
                    <a:pt x="253" y="200"/>
                  </a:lnTo>
                  <a:lnTo>
                    <a:pt x="240" y="199"/>
                  </a:lnTo>
                  <a:lnTo>
                    <a:pt x="232" y="197"/>
                  </a:lnTo>
                  <a:lnTo>
                    <a:pt x="208" y="190"/>
                  </a:lnTo>
                  <a:lnTo>
                    <a:pt x="191" y="178"/>
                  </a:lnTo>
                  <a:lnTo>
                    <a:pt x="178" y="166"/>
                  </a:lnTo>
                  <a:lnTo>
                    <a:pt x="172" y="151"/>
                  </a:lnTo>
                  <a:lnTo>
                    <a:pt x="168" y="136"/>
                  </a:lnTo>
                  <a:lnTo>
                    <a:pt x="172" y="114"/>
                  </a:lnTo>
                  <a:lnTo>
                    <a:pt x="183" y="92"/>
                  </a:lnTo>
                  <a:lnTo>
                    <a:pt x="197" y="73"/>
                  </a:lnTo>
                  <a:lnTo>
                    <a:pt x="215" y="58"/>
                  </a:lnTo>
                  <a:lnTo>
                    <a:pt x="239" y="46"/>
                  </a:lnTo>
                  <a:lnTo>
                    <a:pt x="264" y="37"/>
                  </a:lnTo>
                  <a:lnTo>
                    <a:pt x="287" y="34"/>
                  </a:lnTo>
                  <a:lnTo>
                    <a:pt x="320" y="34"/>
                  </a:lnTo>
                  <a:lnTo>
                    <a:pt x="340" y="36"/>
                  </a:lnTo>
                  <a:lnTo>
                    <a:pt x="360" y="41"/>
                  </a:lnTo>
                  <a:lnTo>
                    <a:pt x="381" y="49"/>
                  </a:lnTo>
                  <a:lnTo>
                    <a:pt x="399" y="61"/>
                  </a:lnTo>
                  <a:lnTo>
                    <a:pt x="415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3399"/>
                </a:solidFill>
              </a:endParaRPr>
            </a:p>
          </p:txBody>
        </p:sp>
        <p:sp>
          <p:nvSpPr>
            <p:cNvPr id="52" name="Freeform 193"/>
            <p:cNvSpPr>
              <a:spLocks noEditPoints="1"/>
            </p:cNvSpPr>
            <p:nvPr/>
          </p:nvSpPr>
          <p:spPr bwMode="auto">
            <a:xfrm>
              <a:off x="4687" y="3837"/>
              <a:ext cx="1458" cy="1104"/>
            </a:xfrm>
            <a:custGeom>
              <a:avLst/>
              <a:gdLst/>
              <a:ahLst/>
              <a:cxnLst>
                <a:cxn ang="0">
                  <a:pos x="939" y="65"/>
                </a:cxn>
                <a:cxn ang="0">
                  <a:pos x="954" y="48"/>
                </a:cxn>
                <a:cxn ang="0">
                  <a:pos x="952" y="20"/>
                </a:cxn>
                <a:cxn ang="0">
                  <a:pos x="935" y="3"/>
                </a:cxn>
                <a:cxn ang="0">
                  <a:pos x="914" y="2"/>
                </a:cxn>
                <a:cxn ang="0">
                  <a:pos x="28" y="517"/>
                </a:cxn>
                <a:cxn ang="0">
                  <a:pos x="6" y="532"/>
                </a:cxn>
                <a:cxn ang="0">
                  <a:pos x="0" y="552"/>
                </a:cxn>
                <a:cxn ang="0">
                  <a:pos x="8" y="576"/>
                </a:cxn>
                <a:cxn ang="0">
                  <a:pos x="28" y="590"/>
                </a:cxn>
                <a:cxn ang="0">
                  <a:pos x="907" y="1101"/>
                </a:cxn>
                <a:cxn ang="0">
                  <a:pos x="938" y="1101"/>
                </a:cxn>
                <a:cxn ang="0">
                  <a:pos x="954" y="1081"/>
                </a:cxn>
                <a:cxn ang="0">
                  <a:pos x="954" y="1057"/>
                </a:cxn>
                <a:cxn ang="0">
                  <a:pos x="939" y="1040"/>
                </a:cxn>
                <a:cxn ang="0">
                  <a:pos x="100" y="552"/>
                </a:cxn>
                <a:cxn ang="0">
                  <a:pos x="1426" y="73"/>
                </a:cxn>
                <a:cxn ang="0">
                  <a:pos x="1450" y="56"/>
                </a:cxn>
                <a:cxn ang="0">
                  <a:pos x="1458" y="36"/>
                </a:cxn>
                <a:cxn ang="0">
                  <a:pos x="1447" y="10"/>
                </a:cxn>
                <a:cxn ang="0">
                  <a:pos x="1424" y="0"/>
                </a:cxn>
                <a:cxn ang="0">
                  <a:pos x="1405" y="7"/>
                </a:cxn>
                <a:cxn ang="0">
                  <a:pos x="530" y="517"/>
                </a:cxn>
                <a:cxn ang="0">
                  <a:pos x="507" y="532"/>
                </a:cxn>
                <a:cxn ang="0">
                  <a:pos x="501" y="552"/>
                </a:cxn>
                <a:cxn ang="0">
                  <a:pos x="509" y="576"/>
                </a:cxn>
                <a:cxn ang="0">
                  <a:pos x="530" y="590"/>
                </a:cxn>
                <a:cxn ang="0">
                  <a:pos x="1408" y="1101"/>
                </a:cxn>
                <a:cxn ang="0">
                  <a:pos x="1439" y="1101"/>
                </a:cxn>
                <a:cxn ang="0">
                  <a:pos x="1456" y="1081"/>
                </a:cxn>
                <a:cxn ang="0">
                  <a:pos x="1456" y="1057"/>
                </a:cxn>
                <a:cxn ang="0">
                  <a:pos x="1440" y="1040"/>
                </a:cxn>
                <a:cxn ang="0">
                  <a:pos x="603" y="552"/>
                </a:cxn>
              </a:cxnLst>
              <a:rect l="0" t="0" r="r" b="b"/>
              <a:pathLst>
                <a:path w="1458" h="1104">
                  <a:moveTo>
                    <a:pt x="925" y="73"/>
                  </a:moveTo>
                  <a:lnTo>
                    <a:pt x="939" y="65"/>
                  </a:lnTo>
                  <a:lnTo>
                    <a:pt x="949" y="56"/>
                  </a:lnTo>
                  <a:lnTo>
                    <a:pt x="954" y="48"/>
                  </a:lnTo>
                  <a:lnTo>
                    <a:pt x="955" y="36"/>
                  </a:lnTo>
                  <a:lnTo>
                    <a:pt x="952" y="20"/>
                  </a:lnTo>
                  <a:lnTo>
                    <a:pt x="946" y="10"/>
                  </a:lnTo>
                  <a:lnTo>
                    <a:pt x="935" y="3"/>
                  </a:lnTo>
                  <a:lnTo>
                    <a:pt x="923" y="0"/>
                  </a:lnTo>
                  <a:lnTo>
                    <a:pt x="914" y="2"/>
                  </a:lnTo>
                  <a:lnTo>
                    <a:pt x="895" y="12"/>
                  </a:lnTo>
                  <a:lnTo>
                    <a:pt x="28" y="517"/>
                  </a:lnTo>
                  <a:lnTo>
                    <a:pt x="14" y="525"/>
                  </a:lnTo>
                  <a:lnTo>
                    <a:pt x="6" y="532"/>
                  </a:lnTo>
                  <a:lnTo>
                    <a:pt x="1" y="540"/>
                  </a:lnTo>
                  <a:lnTo>
                    <a:pt x="0" y="552"/>
                  </a:lnTo>
                  <a:lnTo>
                    <a:pt x="1" y="566"/>
                  </a:lnTo>
                  <a:lnTo>
                    <a:pt x="8" y="576"/>
                  </a:lnTo>
                  <a:lnTo>
                    <a:pt x="17" y="585"/>
                  </a:lnTo>
                  <a:lnTo>
                    <a:pt x="28" y="590"/>
                  </a:lnTo>
                  <a:lnTo>
                    <a:pt x="893" y="1094"/>
                  </a:lnTo>
                  <a:lnTo>
                    <a:pt x="907" y="1101"/>
                  </a:lnTo>
                  <a:lnTo>
                    <a:pt x="923" y="1104"/>
                  </a:lnTo>
                  <a:lnTo>
                    <a:pt x="938" y="1101"/>
                  </a:lnTo>
                  <a:lnTo>
                    <a:pt x="949" y="1093"/>
                  </a:lnTo>
                  <a:lnTo>
                    <a:pt x="954" y="1081"/>
                  </a:lnTo>
                  <a:lnTo>
                    <a:pt x="955" y="1069"/>
                  </a:lnTo>
                  <a:lnTo>
                    <a:pt x="954" y="1057"/>
                  </a:lnTo>
                  <a:lnTo>
                    <a:pt x="949" y="1048"/>
                  </a:lnTo>
                  <a:lnTo>
                    <a:pt x="939" y="1040"/>
                  </a:lnTo>
                  <a:lnTo>
                    <a:pt x="925" y="1033"/>
                  </a:lnTo>
                  <a:lnTo>
                    <a:pt x="100" y="552"/>
                  </a:lnTo>
                  <a:lnTo>
                    <a:pt x="925" y="73"/>
                  </a:lnTo>
                  <a:close/>
                  <a:moveTo>
                    <a:pt x="1426" y="73"/>
                  </a:moveTo>
                  <a:lnTo>
                    <a:pt x="1440" y="65"/>
                  </a:lnTo>
                  <a:lnTo>
                    <a:pt x="1450" y="56"/>
                  </a:lnTo>
                  <a:lnTo>
                    <a:pt x="1456" y="48"/>
                  </a:lnTo>
                  <a:lnTo>
                    <a:pt x="1458" y="36"/>
                  </a:lnTo>
                  <a:lnTo>
                    <a:pt x="1455" y="20"/>
                  </a:lnTo>
                  <a:lnTo>
                    <a:pt x="1447" y="10"/>
                  </a:lnTo>
                  <a:lnTo>
                    <a:pt x="1436" y="3"/>
                  </a:lnTo>
                  <a:lnTo>
                    <a:pt x="1424" y="0"/>
                  </a:lnTo>
                  <a:lnTo>
                    <a:pt x="1415" y="2"/>
                  </a:lnTo>
                  <a:lnTo>
                    <a:pt x="1405" y="7"/>
                  </a:lnTo>
                  <a:lnTo>
                    <a:pt x="1397" y="12"/>
                  </a:lnTo>
                  <a:lnTo>
                    <a:pt x="530" y="517"/>
                  </a:lnTo>
                  <a:lnTo>
                    <a:pt x="517" y="525"/>
                  </a:lnTo>
                  <a:lnTo>
                    <a:pt x="507" y="532"/>
                  </a:lnTo>
                  <a:lnTo>
                    <a:pt x="502" y="540"/>
                  </a:lnTo>
                  <a:lnTo>
                    <a:pt x="501" y="552"/>
                  </a:lnTo>
                  <a:lnTo>
                    <a:pt x="502" y="566"/>
                  </a:lnTo>
                  <a:lnTo>
                    <a:pt x="509" y="576"/>
                  </a:lnTo>
                  <a:lnTo>
                    <a:pt x="518" y="585"/>
                  </a:lnTo>
                  <a:lnTo>
                    <a:pt x="530" y="590"/>
                  </a:lnTo>
                  <a:lnTo>
                    <a:pt x="1396" y="1094"/>
                  </a:lnTo>
                  <a:lnTo>
                    <a:pt x="1408" y="1101"/>
                  </a:lnTo>
                  <a:lnTo>
                    <a:pt x="1424" y="1104"/>
                  </a:lnTo>
                  <a:lnTo>
                    <a:pt x="1439" y="1101"/>
                  </a:lnTo>
                  <a:lnTo>
                    <a:pt x="1450" y="1093"/>
                  </a:lnTo>
                  <a:lnTo>
                    <a:pt x="1456" y="1081"/>
                  </a:lnTo>
                  <a:lnTo>
                    <a:pt x="1458" y="1069"/>
                  </a:lnTo>
                  <a:lnTo>
                    <a:pt x="1456" y="1057"/>
                  </a:lnTo>
                  <a:lnTo>
                    <a:pt x="1450" y="1048"/>
                  </a:lnTo>
                  <a:lnTo>
                    <a:pt x="1440" y="1040"/>
                  </a:lnTo>
                  <a:lnTo>
                    <a:pt x="1426" y="1033"/>
                  </a:lnTo>
                  <a:lnTo>
                    <a:pt x="603" y="552"/>
                  </a:lnTo>
                  <a:lnTo>
                    <a:pt x="1426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3399"/>
                </a:solidFill>
              </a:endParaRPr>
            </a:p>
          </p:txBody>
        </p:sp>
        <p:sp>
          <p:nvSpPr>
            <p:cNvPr id="53" name="Freeform 194"/>
            <p:cNvSpPr>
              <a:spLocks/>
            </p:cNvSpPr>
            <p:nvPr/>
          </p:nvSpPr>
          <p:spPr bwMode="auto">
            <a:xfrm>
              <a:off x="6842" y="3664"/>
              <a:ext cx="542" cy="1162"/>
            </a:xfrm>
            <a:custGeom>
              <a:avLst/>
              <a:gdLst/>
              <a:ahLst/>
              <a:cxnLst>
                <a:cxn ang="0">
                  <a:pos x="337" y="44"/>
                </a:cxn>
                <a:cxn ang="0">
                  <a:pos x="337" y="24"/>
                </a:cxn>
                <a:cxn ang="0">
                  <a:pos x="336" y="10"/>
                </a:cxn>
                <a:cxn ang="0">
                  <a:pos x="329" y="3"/>
                </a:cxn>
                <a:cxn ang="0">
                  <a:pos x="318" y="0"/>
                </a:cxn>
                <a:cxn ang="0">
                  <a:pos x="299" y="0"/>
                </a:cxn>
                <a:cxn ang="0">
                  <a:pos x="264" y="32"/>
                </a:cxn>
                <a:cxn ang="0">
                  <a:pos x="227" y="59"/>
                </a:cxn>
                <a:cxn ang="0">
                  <a:pos x="188" y="78"/>
                </a:cxn>
                <a:cxn ang="0">
                  <a:pos x="150" y="92"/>
                </a:cxn>
                <a:cxn ang="0">
                  <a:pos x="113" y="102"/>
                </a:cxn>
                <a:cxn ang="0">
                  <a:pos x="78" y="107"/>
                </a:cxn>
                <a:cxn ang="0">
                  <a:pos x="48" y="110"/>
                </a:cxn>
                <a:cxn ang="0">
                  <a:pos x="20" y="110"/>
                </a:cxn>
                <a:cxn ang="0">
                  <a:pos x="0" y="112"/>
                </a:cxn>
                <a:cxn ang="0">
                  <a:pos x="0" y="165"/>
                </a:cxn>
                <a:cxn ang="0">
                  <a:pos x="22" y="165"/>
                </a:cxn>
                <a:cxn ang="0">
                  <a:pos x="51" y="163"/>
                </a:cxn>
                <a:cxn ang="0">
                  <a:pos x="88" y="159"/>
                </a:cxn>
                <a:cxn ang="0">
                  <a:pos x="129" y="151"/>
                </a:cxn>
                <a:cxn ang="0">
                  <a:pos x="172" y="139"/>
                </a:cxn>
                <a:cxn ang="0">
                  <a:pos x="216" y="120"/>
                </a:cxn>
                <a:cxn ang="0">
                  <a:pos x="216" y="1043"/>
                </a:cxn>
                <a:cxn ang="0">
                  <a:pos x="214" y="1060"/>
                </a:cxn>
                <a:cxn ang="0">
                  <a:pos x="209" y="1074"/>
                </a:cxn>
                <a:cxn ang="0">
                  <a:pos x="201" y="1085"/>
                </a:cxn>
                <a:cxn ang="0">
                  <a:pos x="187" y="1094"/>
                </a:cxn>
                <a:cxn ang="0">
                  <a:pos x="168" y="1101"/>
                </a:cxn>
                <a:cxn ang="0">
                  <a:pos x="142" y="1104"/>
                </a:cxn>
                <a:cxn ang="0">
                  <a:pos x="107" y="1108"/>
                </a:cxn>
                <a:cxn ang="0">
                  <a:pos x="11" y="1108"/>
                </a:cxn>
                <a:cxn ang="0">
                  <a:pos x="11" y="1162"/>
                </a:cxn>
                <a:cxn ang="0">
                  <a:pos x="40" y="1160"/>
                </a:cxn>
                <a:cxn ang="0">
                  <a:pos x="76" y="1158"/>
                </a:cxn>
                <a:cxn ang="0">
                  <a:pos x="118" y="1157"/>
                </a:cxn>
                <a:cxn ang="0">
                  <a:pos x="435" y="1157"/>
                </a:cxn>
                <a:cxn ang="0">
                  <a:pos x="477" y="1158"/>
                </a:cxn>
                <a:cxn ang="0">
                  <a:pos x="513" y="1160"/>
                </a:cxn>
                <a:cxn ang="0">
                  <a:pos x="542" y="1162"/>
                </a:cxn>
                <a:cxn ang="0">
                  <a:pos x="542" y="1108"/>
                </a:cxn>
                <a:cxn ang="0">
                  <a:pos x="446" y="1108"/>
                </a:cxn>
                <a:cxn ang="0">
                  <a:pos x="411" y="1104"/>
                </a:cxn>
                <a:cxn ang="0">
                  <a:pos x="385" y="1101"/>
                </a:cxn>
                <a:cxn ang="0">
                  <a:pos x="366" y="1094"/>
                </a:cxn>
                <a:cxn ang="0">
                  <a:pos x="352" y="1085"/>
                </a:cxn>
                <a:cxn ang="0">
                  <a:pos x="344" y="1075"/>
                </a:cxn>
                <a:cxn ang="0">
                  <a:pos x="339" y="1060"/>
                </a:cxn>
                <a:cxn ang="0">
                  <a:pos x="337" y="1045"/>
                </a:cxn>
                <a:cxn ang="0">
                  <a:pos x="337" y="1024"/>
                </a:cxn>
                <a:cxn ang="0">
                  <a:pos x="337" y="44"/>
                </a:cxn>
              </a:cxnLst>
              <a:rect l="0" t="0" r="r" b="b"/>
              <a:pathLst>
                <a:path w="542" h="1162">
                  <a:moveTo>
                    <a:pt x="337" y="44"/>
                  </a:moveTo>
                  <a:lnTo>
                    <a:pt x="337" y="24"/>
                  </a:lnTo>
                  <a:lnTo>
                    <a:pt x="336" y="10"/>
                  </a:lnTo>
                  <a:lnTo>
                    <a:pt x="329" y="3"/>
                  </a:lnTo>
                  <a:lnTo>
                    <a:pt x="318" y="0"/>
                  </a:lnTo>
                  <a:lnTo>
                    <a:pt x="299" y="0"/>
                  </a:lnTo>
                  <a:lnTo>
                    <a:pt x="264" y="32"/>
                  </a:lnTo>
                  <a:lnTo>
                    <a:pt x="227" y="59"/>
                  </a:lnTo>
                  <a:lnTo>
                    <a:pt x="188" y="78"/>
                  </a:lnTo>
                  <a:lnTo>
                    <a:pt x="150" y="92"/>
                  </a:lnTo>
                  <a:lnTo>
                    <a:pt x="113" y="102"/>
                  </a:lnTo>
                  <a:lnTo>
                    <a:pt x="78" y="107"/>
                  </a:lnTo>
                  <a:lnTo>
                    <a:pt x="48" y="110"/>
                  </a:lnTo>
                  <a:lnTo>
                    <a:pt x="20" y="110"/>
                  </a:lnTo>
                  <a:lnTo>
                    <a:pt x="0" y="112"/>
                  </a:lnTo>
                  <a:lnTo>
                    <a:pt x="0" y="165"/>
                  </a:lnTo>
                  <a:lnTo>
                    <a:pt x="22" y="165"/>
                  </a:lnTo>
                  <a:lnTo>
                    <a:pt x="51" y="163"/>
                  </a:lnTo>
                  <a:lnTo>
                    <a:pt x="88" y="159"/>
                  </a:lnTo>
                  <a:lnTo>
                    <a:pt x="129" y="151"/>
                  </a:lnTo>
                  <a:lnTo>
                    <a:pt x="172" y="139"/>
                  </a:lnTo>
                  <a:lnTo>
                    <a:pt x="216" y="120"/>
                  </a:lnTo>
                  <a:lnTo>
                    <a:pt x="216" y="1043"/>
                  </a:lnTo>
                  <a:lnTo>
                    <a:pt x="214" y="1060"/>
                  </a:lnTo>
                  <a:lnTo>
                    <a:pt x="209" y="1074"/>
                  </a:lnTo>
                  <a:lnTo>
                    <a:pt x="201" y="1085"/>
                  </a:lnTo>
                  <a:lnTo>
                    <a:pt x="187" y="1094"/>
                  </a:lnTo>
                  <a:lnTo>
                    <a:pt x="168" y="1101"/>
                  </a:lnTo>
                  <a:lnTo>
                    <a:pt x="142" y="1104"/>
                  </a:lnTo>
                  <a:lnTo>
                    <a:pt x="107" y="1108"/>
                  </a:lnTo>
                  <a:lnTo>
                    <a:pt x="11" y="1108"/>
                  </a:lnTo>
                  <a:lnTo>
                    <a:pt x="11" y="1162"/>
                  </a:lnTo>
                  <a:lnTo>
                    <a:pt x="40" y="1160"/>
                  </a:lnTo>
                  <a:lnTo>
                    <a:pt x="76" y="1158"/>
                  </a:lnTo>
                  <a:lnTo>
                    <a:pt x="118" y="1157"/>
                  </a:lnTo>
                  <a:lnTo>
                    <a:pt x="435" y="1157"/>
                  </a:lnTo>
                  <a:lnTo>
                    <a:pt x="477" y="1158"/>
                  </a:lnTo>
                  <a:lnTo>
                    <a:pt x="513" y="1160"/>
                  </a:lnTo>
                  <a:lnTo>
                    <a:pt x="542" y="1162"/>
                  </a:lnTo>
                  <a:lnTo>
                    <a:pt x="542" y="1108"/>
                  </a:lnTo>
                  <a:lnTo>
                    <a:pt x="446" y="1108"/>
                  </a:lnTo>
                  <a:lnTo>
                    <a:pt x="411" y="1104"/>
                  </a:lnTo>
                  <a:lnTo>
                    <a:pt x="385" y="1101"/>
                  </a:lnTo>
                  <a:lnTo>
                    <a:pt x="366" y="1094"/>
                  </a:lnTo>
                  <a:lnTo>
                    <a:pt x="352" y="1085"/>
                  </a:lnTo>
                  <a:lnTo>
                    <a:pt x="344" y="1075"/>
                  </a:lnTo>
                  <a:lnTo>
                    <a:pt x="339" y="1060"/>
                  </a:lnTo>
                  <a:lnTo>
                    <a:pt x="337" y="1045"/>
                  </a:lnTo>
                  <a:lnTo>
                    <a:pt x="337" y="1024"/>
                  </a:lnTo>
                  <a:lnTo>
                    <a:pt x="337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3399"/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811191" y="4115020"/>
            <a:ext cx="129234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err="1">
                <a:solidFill>
                  <a:schemeClr val="accent4"/>
                </a:solidFill>
              </a:rPr>
              <a:t>Leinson</a:t>
            </a:r>
            <a:r>
              <a:rPr lang="en-US" sz="1600" b="1" i="1" dirty="0">
                <a:solidFill>
                  <a:schemeClr val="accent4"/>
                </a:solidFill>
              </a:rPr>
              <a:t> 2010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10139" y="734671"/>
            <a:ext cx="419248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</a:rPr>
              <a:t>Учет отклика сверхтекучего конденсата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808780" y="3437762"/>
            <a:ext cx="1549527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chemeClr val="accent4"/>
                </a:solidFill>
              </a:rPr>
              <a:t>Page et al. 2009</a:t>
            </a:r>
            <a:endParaRPr lang="ru-RU" sz="1600" b="1" i="1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293" y="2115547"/>
            <a:ext cx="2523063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err="1"/>
              <a:t>Синглетное</a:t>
            </a:r>
            <a:r>
              <a:rPr lang="ru-RU" dirty="0"/>
              <a:t> спаривание</a:t>
            </a:r>
          </a:p>
          <a:p>
            <a:r>
              <a:rPr lang="ru-RU" dirty="0"/>
              <a:t>(кора НЗ)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208480" y="3671361"/>
            <a:ext cx="2542876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Триплетное спаривание</a:t>
            </a:r>
          </a:p>
          <a:p>
            <a:r>
              <a:rPr lang="ru-RU" dirty="0"/>
              <a:t>(ядро НЗ)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017157" y="1321023"/>
            <a:ext cx="6086218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i="1" dirty="0" err="1">
                <a:solidFill>
                  <a:schemeClr val="accent4"/>
                </a:solidFill>
              </a:rPr>
              <a:t>Leinson</a:t>
            </a:r>
            <a:r>
              <a:rPr lang="en-US" sz="1400" b="1" i="1" dirty="0">
                <a:solidFill>
                  <a:schemeClr val="accent4"/>
                </a:solidFill>
              </a:rPr>
              <a:t> &amp; Perez 2006, </a:t>
            </a:r>
            <a:r>
              <a:rPr lang="en-US" sz="1400" b="1" i="1" dirty="0" err="1">
                <a:solidFill>
                  <a:schemeClr val="accent4"/>
                </a:solidFill>
              </a:rPr>
              <a:t>Kolomeitsev</a:t>
            </a:r>
            <a:r>
              <a:rPr lang="en-US" sz="1400" b="1" i="1" dirty="0">
                <a:solidFill>
                  <a:schemeClr val="accent4"/>
                </a:solidFill>
              </a:rPr>
              <a:t> &amp; </a:t>
            </a:r>
            <a:r>
              <a:rPr lang="en-US" sz="1400" b="1" i="1" dirty="0" err="1">
                <a:solidFill>
                  <a:schemeClr val="accent4"/>
                </a:solidFill>
              </a:rPr>
              <a:t>Voskresensky</a:t>
            </a:r>
            <a:r>
              <a:rPr lang="en-US" sz="1400" b="1" i="1" dirty="0">
                <a:solidFill>
                  <a:schemeClr val="accent4"/>
                </a:solidFill>
              </a:rPr>
              <a:t> 2010, Steiner &amp; Reddy, 2009</a:t>
            </a:r>
            <a:endParaRPr lang="ru-RU" sz="1400" b="1" i="1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00591" y="5013176"/>
                <a:ext cx="5602431" cy="5232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 – </a:t>
                </a:r>
                <a:r>
                  <a:rPr lang="ru-RU" sz="2800" dirty="0"/>
                  <a:t>феноменологический параметр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591" y="5013176"/>
                <a:ext cx="560243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Рисунок 4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8" y="1319167"/>
            <a:ext cx="2085714" cy="285714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21" y="2128127"/>
            <a:ext cx="4107843" cy="477434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17" y="3468106"/>
            <a:ext cx="2402771" cy="23852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87969"/>
            <a:ext cx="2452985" cy="4243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488892"/>
            <a:ext cx="1066800" cy="2648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152774"/>
            <a:ext cx="1066800" cy="2630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6D3F7D-BDAC-42AC-9196-64B466F1A83C}"/>
              </a:ext>
            </a:extLst>
          </p:cNvPr>
          <p:cNvSpPr txBox="1"/>
          <p:nvPr/>
        </p:nvSpPr>
        <p:spPr>
          <a:xfrm>
            <a:off x="683568" y="6264275"/>
            <a:ext cx="645016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Cas A</a:t>
            </a:r>
            <a:r>
              <a:rPr lang="ru-RU" i="1" dirty="0"/>
              <a:t>:  </a:t>
            </a:r>
            <a:r>
              <a:rPr lang="en-US" i="1" dirty="0"/>
              <a:t>q=0.19 </a:t>
            </a:r>
            <a:r>
              <a:rPr lang="ru-RU" i="1" dirty="0"/>
              <a:t>проблематично </a:t>
            </a:r>
            <a:r>
              <a:rPr lang="en-US" i="1" dirty="0"/>
              <a:t>PS+11,15, </a:t>
            </a:r>
            <a:r>
              <a:rPr lang="en-US" i="1" dirty="0" err="1"/>
              <a:t>Potekhin&amp;Chabrier</a:t>
            </a:r>
            <a:r>
              <a:rPr lang="en-US" i="1" dirty="0"/>
              <a:t> 2018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73966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11747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b="1">
                <a:solidFill>
                  <a:srgbClr val="003399"/>
                </a:solidFill>
                <a:latin typeface="Arial" charset="0"/>
              </a:defRPr>
            </a:lvl1pPr>
            <a:lvl2pPr marL="742950" indent="-28575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2pPr>
            <a:lvl3pPr marL="11430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3pPr>
            <a:lvl4pPr marL="16002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4pPr>
            <a:lvl5pPr marL="20574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/>
              <a:t>Интегральная функция охлаждения</a:t>
            </a:r>
          </a:p>
          <a:p>
            <a:pPr eaLnBrk="1" hangingPunct="1"/>
            <a:r>
              <a:rPr lang="en-US" sz="2000" dirty="0"/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288" y="1872465"/>
            <a:ext cx="3076843" cy="528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56" y="1053714"/>
            <a:ext cx="2433432" cy="5314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288" y="3498292"/>
            <a:ext cx="3553176" cy="5787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1" y="5260167"/>
            <a:ext cx="5839849" cy="617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083265"/>
            <a:ext cx="404155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Мощность излучения единицы объёма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921736"/>
            <a:ext cx="444884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Нейтринная светимость – интеграл по ядру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520" y="3552275"/>
            <a:ext cx="455515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Отделим не зависящий от профиля </a:t>
            </a:r>
            <a:r>
              <a:rPr lang="en-US" dirty="0"/>
              <a:t>TC </a:t>
            </a:r>
            <a:r>
              <a:rPr lang="ru-RU" dirty="0"/>
              <a:t>вклад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8944" y="4523024"/>
            <a:ext cx="597971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Аналитическая аппроксимация следуя </a:t>
            </a:r>
            <a:r>
              <a:rPr lang="en-US" dirty="0" err="1"/>
              <a:t>Ofengeim</a:t>
            </a:r>
            <a:r>
              <a:rPr lang="en-US" dirty="0"/>
              <a:t> et al. 2017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D867343-B415-4091-B892-C5CBC2872D12}"/>
                  </a:ext>
                </a:extLst>
              </p:cNvPr>
              <p:cNvSpPr txBox="1"/>
              <p:nvPr/>
            </p:nvSpPr>
            <p:spPr>
              <a:xfrm>
                <a:off x="251520" y="2708920"/>
                <a:ext cx="4381136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EOS </a:t>
                </a:r>
                <a:r>
                  <a:rPr lang="ru-RU" dirty="0"/>
                  <a:t>и профиль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ru-RU" dirty="0"/>
                  <a:t>модельно-зависимы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D867343-B415-4091-B892-C5CBC2872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708920"/>
                <a:ext cx="4381136" cy="369332"/>
              </a:xfrm>
              <a:prstGeom prst="rect">
                <a:avLst/>
              </a:prstGeom>
              <a:blipFill>
                <a:blip r:embed="rId10"/>
                <a:stretch>
                  <a:fillRect l="-830" t="-4615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746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11747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b="1">
                <a:solidFill>
                  <a:srgbClr val="003399"/>
                </a:solidFill>
                <a:latin typeface="Arial" charset="0"/>
              </a:defRPr>
            </a:lvl1pPr>
            <a:lvl2pPr marL="742950" indent="-28575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2pPr>
            <a:lvl3pPr marL="11430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3pPr>
            <a:lvl4pPr marL="16002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4pPr>
            <a:lvl5pPr marL="20574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/>
              <a:t>Аналитическая аппроксимация </a:t>
            </a:r>
          </a:p>
          <a:p>
            <a:pPr eaLnBrk="1" hangingPunct="1"/>
            <a:r>
              <a:rPr lang="en-US" sz="2000" dirty="0"/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08" y="823364"/>
            <a:ext cx="4936148" cy="5216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/>
          <a:srcRect r="630"/>
          <a:stretch/>
        </p:blipFill>
        <p:spPr>
          <a:xfrm>
            <a:off x="4644008" y="1693031"/>
            <a:ext cx="4104456" cy="42284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18" y="2194033"/>
            <a:ext cx="3316706" cy="576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21" y="2961032"/>
            <a:ext cx="2135119" cy="372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10" y="3916717"/>
            <a:ext cx="860396" cy="3722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21" y="4484233"/>
            <a:ext cx="3145861" cy="4357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10" y="3538421"/>
            <a:ext cx="2112230" cy="1682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75811" y="6014292"/>
            <a:ext cx="3610989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600" dirty="0">
                <a:solidFill>
                  <a:prstClr val="white"/>
                </a:solidFill>
              </a:rPr>
              <a:t>Средняя точность аппроксимации – 3%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1916832"/>
            <a:ext cx="4032448" cy="331236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80404" y="1655856"/>
            <a:ext cx="4606727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Универсальные выражения </a:t>
            </a:r>
            <a:r>
              <a:rPr lang="ru-RU" sz="1600" dirty="0" err="1"/>
              <a:t>Офенгейма-Фортан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56049" y="5289892"/>
            <a:ext cx="3411575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err="1"/>
              <a:t>Ofengeim</a:t>
            </a:r>
            <a:r>
              <a:rPr lang="en-US" sz="1600" dirty="0"/>
              <a:t> et al. PRD 96, 043002 (2017)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23226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11747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b="1">
                <a:solidFill>
                  <a:srgbClr val="003399"/>
                </a:solidFill>
                <a:latin typeface="Arial" charset="0"/>
              </a:defRPr>
            </a:lvl1pPr>
            <a:lvl2pPr marL="742950" indent="-28575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2pPr>
            <a:lvl3pPr marL="11430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3pPr>
            <a:lvl4pPr marL="16002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4pPr>
            <a:lvl5pPr marL="20574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/>
              <a:t>Интегральная функция охлаждения</a:t>
            </a:r>
          </a:p>
          <a:p>
            <a:pPr eaLnBrk="1" hangingPunct="1"/>
            <a:r>
              <a:rPr lang="en-US" sz="2000" dirty="0"/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84384"/>
            <a:ext cx="5839849" cy="6171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0" y="4322298"/>
            <a:ext cx="4819589" cy="6188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8944" y="836712"/>
            <a:ext cx="592681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Аналитическая аппроксимация следуя </a:t>
            </a:r>
            <a:r>
              <a:rPr lang="en-US" dirty="0" err="1"/>
              <a:t>Ofengeim</a:t>
            </a:r>
            <a:r>
              <a:rPr lang="en-US" dirty="0"/>
              <a:t> et al. 2017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38944" y="3525256"/>
            <a:ext cx="470507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Выделение модельно-зависимого множителя</a:t>
            </a:r>
          </a:p>
        </p:txBody>
      </p:sp>
      <p:pic>
        <p:nvPicPr>
          <p:cNvPr id="21" name="Рисунок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299129"/>
            <a:ext cx="1035180" cy="8691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75" y="2718599"/>
            <a:ext cx="4362440" cy="5417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06792"/>
            <a:ext cx="1296144" cy="2478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8944" y="2146280"/>
            <a:ext cx="398801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Аналогично для теплоемкости звезды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20072" y="5545722"/>
                <a:ext cx="2877647" cy="651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Зависит от формы профиля</a:t>
                </a:r>
              </a:p>
              <a:p>
                <a:r>
                  <a:rPr lang="ru-RU" dirty="0"/>
                  <a:t>Не зависит от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545722"/>
                <a:ext cx="2877647" cy="651269"/>
              </a:xfrm>
              <a:prstGeom prst="rect">
                <a:avLst/>
              </a:prstGeom>
              <a:blipFill rotWithShape="0">
                <a:blip r:embed="rId12"/>
                <a:stretch>
                  <a:fillRect l="-1695" t="-5607" r="-1483" b="-14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11560" y="5586192"/>
                <a:ext cx="34003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/>
                  <a:t>Зависит от модели звезды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586192"/>
                <a:ext cx="3400354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434" t="-8197" r="-107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>
            <a:off x="3059832" y="5008530"/>
            <a:ext cx="12782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591479" y="5008530"/>
            <a:ext cx="1224437" cy="5087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788024" y="5008530"/>
            <a:ext cx="93610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220072" y="5008530"/>
            <a:ext cx="1231337" cy="50870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451408" y="3457542"/>
                <a:ext cx="2103370" cy="649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ru-RU" sz="1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200" dirty="0"/>
                  <a:t> </a:t>
                </a:r>
                <a:r>
                  <a:rPr lang="ru-RU" sz="1200" dirty="0"/>
                  <a:t>максимальная критическая температура по ядру звезды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408" y="3457542"/>
                <a:ext cx="2103370" cy="649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795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5" y="1475509"/>
            <a:ext cx="4346949" cy="4346949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11747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b="1">
                <a:solidFill>
                  <a:srgbClr val="003399"/>
                </a:solidFill>
                <a:latin typeface="Arial" charset="0"/>
              </a:defRPr>
            </a:lvl1pPr>
            <a:lvl2pPr marL="742950" indent="-28575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2pPr>
            <a:lvl3pPr marL="11430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3pPr>
            <a:lvl4pPr marL="16002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4pPr>
            <a:lvl5pPr marL="20574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/>
              <a:t>Безразмерный профиль охлаждения</a:t>
            </a:r>
          </a:p>
          <a:p>
            <a:pPr eaLnBrk="1" hangingPunct="1"/>
            <a:r>
              <a:rPr lang="en-US" sz="2000" dirty="0"/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10269" y="2724888"/>
                <a:ext cx="1868845" cy="369332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max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при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~0.8</m:t>
                    </m:r>
                  </m:oMath>
                </a14:m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269" y="2724888"/>
                <a:ext cx="186884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60" y="4304232"/>
            <a:ext cx="3707904" cy="305739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2473863" y="1536362"/>
            <a:ext cx="2296707" cy="5241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06618" y="1324782"/>
                <a:ext cx="2592288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max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при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~0.3−0.4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618" y="1324782"/>
                <a:ext cx="259228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06618" y="2090467"/>
                <a:ext cx="4024371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dirty="0"/>
                  <a:t>Максимум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максимум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618" y="2090467"/>
                <a:ext cx="4024371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/>
          <p:cNvCxnSpPr/>
          <p:nvPr/>
        </p:nvCxnSpPr>
        <p:spPr>
          <a:xfrm flipH="1">
            <a:off x="3585422" y="3094220"/>
            <a:ext cx="1193152" cy="14514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32040" y="3593378"/>
                <a:ext cx="4142544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dirty="0"/>
                  <a:t>При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.6&lt;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&lt;1 </m:t>
                    </m:r>
                  </m:oMath>
                </a14:m>
                <a:r>
                  <a:rPr lang="en-US" dirty="0"/>
                  <a:t>–</a:t>
                </a:r>
                <a:r>
                  <a:rPr lang="ru-RU" dirty="0"/>
                  <a:t> универсальный закон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593378"/>
                <a:ext cx="414254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906618" y="4954739"/>
            <a:ext cx="369953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Автомодельные кривые остывания </a:t>
            </a:r>
          </a:p>
          <a:p>
            <a:r>
              <a:rPr lang="en-US" dirty="0" err="1"/>
              <a:t>Shternin</a:t>
            </a:r>
            <a:r>
              <a:rPr lang="en-US" dirty="0"/>
              <a:t> &amp; Yakovlev 2015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63" y="5851656"/>
            <a:ext cx="716609" cy="601680"/>
          </a:xfrm>
          <a:prstGeom prst="rect">
            <a:avLst/>
          </a:prstGeom>
        </p:spPr>
      </p:pic>
      <p:sp>
        <p:nvSpPr>
          <p:cNvPr id="2" name="5-конечная звезда 1"/>
          <p:cNvSpPr/>
          <p:nvPr/>
        </p:nvSpPr>
        <p:spPr>
          <a:xfrm>
            <a:off x="2214160" y="2053996"/>
            <a:ext cx="144016" cy="176960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3441406" y="4545666"/>
            <a:ext cx="144016" cy="17696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14160" y="5889247"/>
                <a:ext cx="2103370" cy="649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ru-RU" sz="1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200" dirty="0"/>
                  <a:t> </a:t>
                </a:r>
                <a:r>
                  <a:rPr lang="ru-RU" sz="1200" dirty="0"/>
                  <a:t>максимальная критическая температура по ядру звезды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160" y="5889247"/>
                <a:ext cx="2103370" cy="649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Рисунок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2" y="779964"/>
            <a:ext cx="4160672" cy="53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20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13" y="1301750"/>
            <a:ext cx="7056784" cy="5231906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11747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b="1">
                <a:solidFill>
                  <a:srgbClr val="003399"/>
                </a:solidFill>
                <a:latin typeface="Arial" charset="0"/>
              </a:defRPr>
            </a:lvl1pPr>
            <a:lvl2pPr marL="742950" indent="-28575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2pPr>
            <a:lvl3pPr marL="11430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3pPr>
            <a:lvl4pPr marL="16002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4pPr>
            <a:lvl5pPr marL="20574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Max F</a:t>
            </a:r>
            <a:endParaRPr lang="ru-RU" sz="2000" dirty="0"/>
          </a:p>
          <a:p>
            <a:pPr eaLnBrk="1" hangingPunct="1"/>
            <a:r>
              <a:rPr lang="en-US" sz="2000" dirty="0"/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512" y="713418"/>
                <a:ext cx="2388539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dirty="0"/>
                  <a:t>9 </a:t>
                </a:r>
                <a:r>
                  <a:rPr lang="en-US" dirty="0"/>
                  <a:t>EOS + 9 </a:t>
                </a:r>
                <a:r>
                  <a:rPr lang="ru-RU" dirty="0"/>
                  <a:t>профилей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713418"/>
                <a:ext cx="238853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34" y="2780928"/>
            <a:ext cx="1843543" cy="2918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3491880" y="714751"/>
            <a:ext cx="52536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Символы – разные массы (центральные плотности)</a:t>
            </a:r>
          </a:p>
        </p:txBody>
      </p:sp>
    </p:spTree>
    <p:extLst>
      <p:ext uri="{BB962C8B-B14F-4D97-AF65-F5344CB8AC3E}">
        <p14:creationId xmlns:p14="http://schemas.microsoft.com/office/powerpoint/2010/main" val="234264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2pPr>
              <a:lvl3pPr marL="11430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3pPr>
              <a:lvl4pPr marL="16002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4pPr>
              <a:lvl5pPr marL="20574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000" dirty="0"/>
                <a:t>План</a:t>
              </a: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971436"/>
            <a:ext cx="764305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Мотивация: нейтронная звезда в Кассиопее А и нейтронная сверхтекучесть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1844824"/>
            <a:ext cx="3446969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Остывание </a:t>
            </a:r>
            <a:r>
              <a:rPr lang="ru-RU" dirty="0" err="1">
                <a:solidFill>
                  <a:prstClr val="white"/>
                </a:solidFill>
              </a:rPr>
              <a:t>несверхтекучих</a:t>
            </a:r>
            <a:r>
              <a:rPr lang="ru-RU" dirty="0">
                <a:solidFill>
                  <a:prstClr val="white"/>
                </a:solidFill>
              </a:rPr>
              <a:t> звёзд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4662" y="3635203"/>
            <a:ext cx="7989175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Применение к Кассиопее А.</a:t>
            </a:r>
          </a:p>
          <a:p>
            <a:r>
              <a:rPr lang="ru-RU" dirty="0">
                <a:solidFill>
                  <a:prstClr val="white"/>
                </a:solidFill>
              </a:rPr>
              <a:t>Ограничения, не зависящие от уравнения состояния и профиля сверхтекучести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4662" y="2780928"/>
            <a:ext cx="6429261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Остывание сверхтекучих звёзд. Аналитические аппроксимации</a:t>
            </a:r>
          </a:p>
        </p:txBody>
      </p:sp>
    </p:spTree>
    <p:extLst>
      <p:ext uri="{BB962C8B-B14F-4D97-AF65-F5344CB8AC3E}">
        <p14:creationId xmlns:p14="http://schemas.microsoft.com/office/powerpoint/2010/main" val="1810240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5"/>
            <a:ext cx="7151326" cy="530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/>
              <p:cNvSpPr txBox="1">
                <a:spLocks noChangeArrowheads="1"/>
              </p:cNvSpPr>
              <p:nvPr/>
            </p:nvSpPr>
            <p:spPr bwMode="auto">
              <a:xfrm>
                <a:off x="0" y="117475"/>
                <a:ext cx="914400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defRPr b="1">
                    <a:solidFill>
                      <a:srgbClr val="003399"/>
                    </a:solidFill>
                    <a:latin typeface="Arial" charset="0"/>
                  </a:defRPr>
                </a:lvl1pPr>
                <a:lvl2pPr marL="742950" indent="-285750" algn="ctr" eaLnBrk="0" hangingPunct="0">
                  <a:defRPr b="1">
                    <a:solidFill>
                      <a:srgbClr val="003399"/>
                    </a:solidFill>
                    <a:latin typeface="Arial" charset="0"/>
                  </a:defRPr>
                </a:lvl2pPr>
                <a:lvl3pPr marL="1143000" indent="-228600" algn="ctr" eaLnBrk="0" hangingPunct="0">
                  <a:defRPr b="1">
                    <a:solidFill>
                      <a:srgbClr val="003399"/>
                    </a:solidFill>
                    <a:latin typeface="Arial" charset="0"/>
                  </a:defRPr>
                </a:lvl3pPr>
                <a:lvl4pPr marL="1600200" indent="-228600" algn="ctr" eaLnBrk="0" hangingPunct="0">
                  <a:defRPr b="1">
                    <a:solidFill>
                      <a:srgbClr val="003399"/>
                    </a:solidFill>
                    <a:latin typeface="Arial" charset="0"/>
                  </a:defRPr>
                </a:lvl4pPr>
                <a:lvl5pPr marL="2057400" indent="-228600" algn="ctr" eaLnBrk="0" hangingPunct="0">
                  <a:defRPr b="1">
                    <a:solidFill>
                      <a:srgbClr val="003399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3399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3399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3399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3399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 dirty="0"/>
                  <a:t>max </a:t>
                </a:r>
                <a14:m>
                  <m:oMath xmlns:m="http://schemas.openxmlformats.org/officeDocument/2006/math">
                    <m:r>
                      <a:rPr lang="ru-RU" sz="2000" b="1" i="1" dirty="0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endParaRPr lang="ru-RU" sz="2000" dirty="0"/>
              </a:p>
              <a:p>
                <a:pPr eaLnBrk="1" hangingPunct="1"/>
                <a:r>
                  <a:rPr lang="en-US" sz="2000" dirty="0"/>
                  <a:t> </a:t>
                </a:r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7475"/>
                <a:ext cx="9144000" cy="707886"/>
              </a:xfrm>
              <a:prstGeom prst="rect">
                <a:avLst/>
              </a:prstGeom>
              <a:blipFill rotWithShape="0">
                <a:blip r:embed="rId4"/>
                <a:stretch>
                  <a:fillRect t="-34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81110"/>
            <a:ext cx="1849136" cy="2888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60986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2pPr>
              <a:lvl3pPr marL="11430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3pPr>
              <a:lvl4pPr marL="16002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4pPr>
              <a:lvl5pPr marL="20574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000" dirty="0"/>
                <a:t>План</a:t>
              </a: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971436"/>
            <a:ext cx="764305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Мотивация: нейтронная звезда в Кассиопее А и нейтронная сверхтекучесть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1844824"/>
            <a:ext cx="469731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Остывание </a:t>
            </a:r>
            <a:r>
              <a:rPr lang="ru-RU" dirty="0" err="1">
                <a:solidFill>
                  <a:prstClr val="white"/>
                </a:solidFill>
              </a:rPr>
              <a:t>несверхтекучих</a:t>
            </a:r>
            <a:r>
              <a:rPr lang="ru-RU" dirty="0">
                <a:solidFill>
                  <a:prstClr val="white"/>
                </a:solidFill>
              </a:rPr>
              <a:t> нейтронных звёзд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264" y="3709735"/>
            <a:ext cx="7989175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Применение к Кассиопее А.</a:t>
            </a:r>
          </a:p>
          <a:p>
            <a:r>
              <a:rPr lang="ru-RU" dirty="0">
                <a:solidFill>
                  <a:prstClr val="white"/>
                </a:solidFill>
              </a:rPr>
              <a:t>Ограничения, не зависящие от уравнения состояния и профиля сверхтекучести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4662" y="2690626"/>
            <a:ext cx="6429261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Остывание сверхтекучих звёзд. Аналитические аппроксимации</a:t>
            </a:r>
          </a:p>
        </p:txBody>
      </p:sp>
    </p:spTree>
    <p:extLst>
      <p:ext uri="{BB962C8B-B14F-4D97-AF65-F5344CB8AC3E}">
        <p14:creationId xmlns:p14="http://schemas.microsoft.com/office/powerpoint/2010/main" val="276795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117475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b="1">
                <a:solidFill>
                  <a:srgbClr val="003399"/>
                </a:solidFill>
                <a:latin typeface="Arial" charset="0"/>
              </a:defRPr>
            </a:lvl1pPr>
            <a:lvl2pPr marL="742950" indent="-28575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2pPr>
            <a:lvl3pPr marL="11430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3pPr>
            <a:lvl4pPr marL="16002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4pPr>
            <a:lvl5pPr marL="20574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/>
              <a:t>Схема</a:t>
            </a:r>
            <a:r>
              <a:rPr lang="en-US" sz="2000" dirty="0"/>
              <a:t> </a:t>
            </a:r>
            <a:r>
              <a:rPr lang="ru-RU" sz="2000" dirty="0"/>
              <a:t>анализа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5576" y="980728"/>
            <a:ext cx="530183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Спектральный анализ: ограничения на </a:t>
            </a:r>
            <a:r>
              <a:rPr lang="en-US" dirty="0">
                <a:solidFill>
                  <a:prstClr val="white"/>
                </a:solidFill>
              </a:rPr>
              <a:t>(s, M, R, </a:t>
            </a:r>
            <a:r>
              <a:rPr lang="en-US" dirty="0" err="1">
                <a:solidFill>
                  <a:prstClr val="white"/>
                </a:solidFill>
              </a:rPr>
              <a:t>Ts</a:t>
            </a:r>
            <a:r>
              <a:rPr lang="en-US" dirty="0">
                <a:solidFill>
                  <a:prstClr val="white"/>
                </a:solidFill>
              </a:rPr>
              <a:t>,..)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530498"/>
            <a:ext cx="57715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Универсальные аналитические модели остывания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ru-RU" dirty="0">
                <a:solidFill>
                  <a:prstClr val="white"/>
                </a:solidFill>
              </a:rPr>
              <a:t> (</a:t>
            </a:r>
            <a:r>
              <a:rPr lang="en-US" dirty="0">
                <a:solidFill>
                  <a:prstClr val="white"/>
                </a:solidFill>
              </a:rPr>
              <a:t>M,R)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111263"/>
            <a:ext cx="6696744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Ограничения на  параметры сверхтекучести, не зависящие от конкретных </a:t>
            </a:r>
            <a:r>
              <a:rPr lang="en-US" dirty="0">
                <a:solidFill>
                  <a:prstClr val="white"/>
                </a:solidFill>
              </a:rPr>
              <a:t>EOS </a:t>
            </a:r>
            <a:r>
              <a:rPr lang="ru-RU" dirty="0">
                <a:solidFill>
                  <a:prstClr val="white"/>
                </a:solidFill>
              </a:rPr>
              <a:t>и формы профиля</a:t>
            </a:r>
          </a:p>
        </p:txBody>
      </p:sp>
      <p:pic>
        <p:nvPicPr>
          <p:cNvPr id="13" name="Рисунок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156358"/>
            <a:ext cx="1849136" cy="2888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4" name="Рисунок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49847"/>
            <a:ext cx="1627519" cy="2576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147253"/>
            <a:ext cx="1129918" cy="2829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FD4C08-0F21-41FB-B506-12A89C6F62F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192603"/>
            <a:ext cx="4099508" cy="5264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97" y="1639688"/>
            <a:ext cx="1677358" cy="5687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69" y="1768113"/>
            <a:ext cx="2228589" cy="3190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A00971-E88F-4B8D-8503-111A2F260CDC}"/>
                  </a:ext>
                </a:extLst>
              </p:cNvPr>
              <p:cNvSpPr txBox="1"/>
              <p:nvPr/>
            </p:nvSpPr>
            <p:spPr>
              <a:xfrm>
                <a:off x="755576" y="5877272"/>
                <a:ext cx="6598025" cy="4616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sz="2400" dirty="0"/>
                  <a:t>Основные интересующие нас параметры: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и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A00971-E88F-4B8D-8503-111A2F260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877272"/>
                <a:ext cx="659802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147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11747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b="1">
                <a:solidFill>
                  <a:srgbClr val="003399"/>
                </a:solidFill>
                <a:latin typeface="Arial" charset="0"/>
              </a:defRPr>
            </a:lvl1pPr>
            <a:lvl2pPr marL="742950" indent="-28575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2pPr>
            <a:lvl3pPr marL="11430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3pPr>
            <a:lvl4pPr marL="16002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4pPr>
            <a:lvl5pPr marL="20574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/>
              <a:t>Спектральный анализ</a:t>
            </a:r>
          </a:p>
          <a:p>
            <a:pPr eaLnBrk="1" hangingPunct="1"/>
            <a:r>
              <a:rPr lang="en-US" sz="2000" dirty="0"/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37928"/>
            <a:ext cx="5418143" cy="54476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92050"/>
            <a:ext cx="3850622" cy="30813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78569"/>
            <a:ext cx="2576760" cy="544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216309"/>
            <a:ext cx="2046872" cy="62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22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"/>
              <p:cNvSpPr txBox="1">
                <a:spLocks noChangeArrowheads="1"/>
              </p:cNvSpPr>
              <p:nvPr/>
            </p:nvSpPr>
            <p:spPr bwMode="auto">
              <a:xfrm>
                <a:off x="0" y="117475"/>
                <a:ext cx="9144000" cy="70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defRPr b="1">
                    <a:solidFill>
                      <a:srgbClr val="003399"/>
                    </a:solidFill>
                    <a:latin typeface="Arial" charset="0"/>
                  </a:defRPr>
                </a:lvl1pPr>
                <a:lvl2pPr marL="742950" indent="-285750" algn="ctr" eaLnBrk="0" hangingPunct="0">
                  <a:defRPr b="1">
                    <a:solidFill>
                      <a:srgbClr val="003399"/>
                    </a:solidFill>
                    <a:latin typeface="Arial" charset="0"/>
                  </a:defRPr>
                </a:lvl2pPr>
                <a:lvl3pPr marL="1143000" indent="-228600" algn="ctr" eaLnBrk="0" hangingPunct="0">
                  <a:defRPr b="1">
                    <a:solidFill>
                      <a:srgbClr val="003399"/>
                    </a:solidFill>
                    <a:latin typeface="Arial" charset="0"/>
                  </a:defRPr>
                </a:lvl3pPr>
                <a:lvl4pPr marL="1600200" indent="-228600" algn="ctr" eaLnBrk="0" hangingPunct="0">
                  <a:defRPr b="1">
                    <a:solidFill>
                      <a:srgbClr val="003399"/>
                    </a:solidFill>
                    <a:latin typeface="Arial" charset="0"/>
                  </a:defRPr>
                </a:lvl4pPr>
                <a:lvl5pPr marL="2057400" indent="-228600" algn="ctr" eaLnBrk="0" hangingPunct="0">
                  <a:defRPr b="1">
                    <a:solidFill>
                      <a:srgbClr val="003399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3399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3399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3399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3399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2000" dirty="0"/>
                  <a:t>Ограничения из измерений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ru-RU" sz="2000" dirty="0"/>
              </a:p>
              <a:p>
                <a:pPr eaLnBrk="1" hangingPunct="1"/>
                <a:r>
                  <a:rPr lang="en-US" sz="2000" dirty="0"/>
                  <a:t> </a:t>
                </a:r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7475"/>
                <a:ext cx="9144000" cy="708025"/>
              </a:xfrm>
              <a:prstGeom prst="rect">
                <a:avLst/>
              </a:prstGeom>
              <a:blipFill rotWithShape="0">
                <a:blip r:embed="rId6"/>
                <a:stretch>
                  <a:fillRect t="-34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8812" y="1507510"/>
            <a:ext cx="4405975" cy="422518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5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2508571" cy="7676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365" y="3414340"/>
            <a:ext cx="4302909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dirty="0"/>
              <a:t>Ограничения на </a:t>
            </a:r>
            <a:r>
              <a:rPr lang="en-US" sz="1400" dirty="0"/>
              <a:t>q</a:t>
            </a:r>
            <a:r>
              <a:rPr lang="ru-RU" sz="1400" dirty="0"/>
              <a:t> чувствительны к модели оболочки!</a:t>
            </a:r>
          </a:p>
        </p:txBody>
      </p:sp>
      <p:pic>
        <p:nvPicPr>
          <p:cNvPr id="15" name="Рисунок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42328"/>
            <a:ext cx="4026601" cy="2565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6753"/>
            <a:ext cx="2174476" cy="321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93483" y="927519"/>
                <a:ext cx="4808368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90% </a:t>
                </a:r>
                <a:r>
                  <a:rPr lang="ru-RU" dirty="0"/>
                  <a:t>верхний предел на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ru-RU" dirty="0"/>
                  <a:t> в зависимости от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483" y="927519"/>
                <a:ext cx="480836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1520" y="4015910"/>
                <a:ext cx="3550160" cy="175432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dirty="0"/>
                  <a:t>Далее считаем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ru-RU" dirty="0"/>
                  <a:t>Это согласуется с </a:t>
                </a:r>
                <a:r>
                  <a:rPr lang="en-US" dirty="0"/>
                  <a:t>Wijngaarden+19 </a:t>
                </a:r>
              </a:p>
              <a:p>
                <a:r>
                  <a:rPr lang="en-US" dirty="0"/>
                  <a:t>(</a:t>
                </a:r>
                <a:r>
                  <a:rPr lang="ru-RU" dirty="0"/>
                  <a:t>необходим низкий темп аккреции</a:t>
                </a:r>
                <a:r>
                  <a:rPr lang="en-US" dirty="0"/>
                  <a:t> </a:t>
                </a:r>
                <a:r>
                  <a:rPr lang="ru-RU" dirty="0"/>
                  <a:t>для перегорания водорода и появления углеродной атмосферы)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15910"/>
                <a:ext cx="3550160" cy="17543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11241"/>
            <a:ext cx="2086628" cy="27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04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"/>
              <p:cNvSpPr txBox="1">
                <a:spLocks noChangeArrowheads="1"/>
              </p:cNvSpPr>
              <p:nvPr/>
            </p:nvSpPr>
            <p:spPr bwMode="auto">
              <a:xfrm>
                <a:off x="0" y="117475"/>
                <a:ext cx="9144000" cy="70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defRPr b="1">
                    <a:solidFill>
                      <a:srgbClr val="003399"/>
                    </a:solidFill>
                    <a:latin typeface="Arial" charset="0"/>
                  </a:defRPr>
                </a:lvl1pPr>
                <a:lvl2pPr marL="742950" indent="-285750" algn="ctr" eaLnBrk="0" hangingPunct="0">
                  <a:defRPr b="1">
                    <a:solidFill>
                      <a:srgbClr val="003399"/>
                    </a:solidFill>
                    <a:latin typeface="Arial" charset="0"/>
                  </a:defRPr>
                </a:lvl2pPr>
                <a:lvl3pPr marL="1143000" indent="-228600" algn="ctr" eaLnBrk="0" hangingPunct="0">
                  <a:defRPr b="1">
                    <a:solidFill>
                      <a:srgbClr val="003399"/>
                    </a:solidFill>
                    <a:latin typeface="Arial" charset="0"/>
                  </a:defRPr>
                </a:lvl3pPr>
                <a:lvl4pPr marL="1600200" indent="-228600" algn="ctr" eaLnBrk="0" hangingPunct="0">
                  <a:defRPr b="1">
                    <a:solidFill>
                      <a:srgbClr val="003399"/>
                    </a:solidFill>
                    <a:latin typeface="Arial" charset="0"/>
                  </a:defRPr>
                </a:lvl4pPr>
                <a:lvl5pPr marL="2057400" indent="-228600" algn="ctr" eaLnBrk="0" hangingPunct="0">
                  <a:defRPr b="1">
                    <a:solidFill>
                      <a:srgbClr val="003399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3399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3399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3399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3399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2000" dirty="0"/>
                  <a:t>Ограничения 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ru-RU" sz="2000" dirty="0"/>
              </a:p>
              <a:p>
                <a:pPr eaLnBrk="1" hangingPunct="1"/>
                <a:r>
                  <a:rPr lang="en-US" sz="2000" dirty="0"/>
                  <a:t> </a:t>
                </a:r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7475"/>
                <a:ext cx="9144000" cy="708025"/>
              </a:xfrm>
              <a:prstGeom prst="rect">
                <a:avLst/>
              </a:prstGeom>
              <a:blipFill>
                <a:blip r:embed="rId8"/>
                <a:stretch>
                  <a:fillRect t="-34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8" y="922461"/>
            <a:ext cx="3637249" cy="6077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0" y="1419657"/>
            <a:ext cx="4318779" cy="44021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4" y="3281494"/>
            <a:ext cx="3779575" cy="2779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6" y="4929280"/>
            <a:ext cx="3968789" cy="5003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92696"/>
            <a:ext cx="716609" cy="601680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4299342" y="3178644"/>
            <a:ext cx="3320658" cy="2418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2948" y="4083905"/>
            <a:ext cx="312643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/>
              <a:t>Ограничение на </a:t>
            </a:r>
            <a:r>
              <a:rPr lang="en-US" sz="1600" dirty="0"/>
              <a:t>TC </a:t>
            </a:r>
            <a:r>
              <a:rPr lang="ru-RU" sz="1600" dirty="0"/>
              <a:t>не зависящее </a:t>
            </a:r>
          </a:p>
          <a:p>
            <a:r>
              <a:rPr lang="ru-RU" sz="1600" dirty="0"/>
              <a:t>от модели оболочки</a:t>
            </a:r>
          </a:p>
        </p:txBody>
      </p:sp>
      <p:pic>
        <p:nvPicPr>
          <p:cNvPr id="15" name="Рисунок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8" y="1708061"/>
            <a:ext cx="2508571" cy="7676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0" y="2833769"/>
            <a:ext cx="1505541" cy="2351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67283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"/>
              <p:cNvSpPr txBox="1">
                <a:spLocks noChangeArrowheads="1"/>
              </p:cNvSpPr>
              <p:nvPr/>
            </p:nvSpPr>
            <p:spPr bwMode="auto">
              <a:xfrm>
                <a:off x="0" y="117475"/>
                <a:ext cx="9144000" cy="70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 eaLnBrk="0" hangingPunct="0">
                  <a:defRPr b="1">
                    <a:solidFill>
                      <a:srgbClr val="003399"/>
                    </a:solidFill>
                    <a:latin typeface="Arial" charset="0"/>
                  </a:defRPr>
                </a:lvl1pPr>
                <a:lvl2pPr marL="742950" indent="-285750" algn="ctr" eaLnBrk="0" hangingPunct="0">
                  <a:defRPr b="1">
                    <a:solidFill>
                      <a:srgbClr val="003399"/>
                    </a:solidFill>
                    <a:latin typeface="Arial" charset="0"/>
                  </a:defRPr>
                </a:lvl2pPr>
                <a:lvl3pPr marL="1143000" indent="-228600" algn="ctr" eaLnBrk="0" hangingPunct="0">
                  <a:defRPr b="1">
                    <a:solidFill>
                      <a:srgbClr val="003399"/>
                    </a:solidFill>
                    <a:latin typeface="Arial" charset="0"/>
                  </a:defRPr>
                </a:lvl3pPr>
                <a:lvl4pPr marL="1600200" indent="-228600" algn="ctr" eaLnBrk="0" hangingPunct="0">
                  <a:defRPr b="1">
                    <a:solidFill>
                      <a:srgbClr val="003399"/>
                    </a:solidFill>
                    <a:latin typeface="Arial" charset="0"/>
                  </a:defRPr>
                </a:lvl4pPr>
                <a:lvl5pPr marL="2057400" indent="-228600" algn="ctr" eaLnBrk="0" hangingPunct="0">
                  <a:defRPr b="1">
                    <a:solidFill>
                      <a:srgbClr val="003399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3399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3399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3399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3399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2000" dirty="0"/>
                  <a:t>Ограничения 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ru-RU" sz="2000" dirty="0"/>
              </a:p>
              <a:p>
                <a:pPr eaLnBrk="1" hangingPunct="1"/>
                <a:r>
                  <a:rPr lang="en-US" sz="2000" dirty="0"/>
                  <a:t> </a:t>
                </a:r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7475"/>
                <a:ext cx="9144000" cy="708025"/>
              </a:xfrm>
              <a:prstGeom prst="rect">
                <a:avLst/>
              </a:prstGeom>
              <a:blipFill rotWithShape="0">
                <a:blip r:embed="rId7"/>
                <a:stretch>
                  <a:fillRect t="-34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7984" y="1927635"/>
            <a:ext cx="4560168" cy="42993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232" y="1090785"/>
            <a:ext cx="4607920" cy="7422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552" y="2307291"/>
                <a:ext cx="3384376" cy="64633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dirty="0"/>
                  <a:t>Начальное остывание – как минимум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𝜈</m:t>
                    </m:r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acc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307291"/>
                <a:ext cx="3384376" cy="6463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228184" y="626777"/>
            <a:ext cx="149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90% </a:t>
            </a:r>
            <a:r>
              <a:rPr lang="ru-RU" dirty="0"/>
              <a:t>пределы</a:t>
            </a:r>
          </a:p>
        </p:txBody>
      </p:sp>
      <p:pic>
        <p:nvPicPr>
          <p:cNvPr id="10" name="Рисунок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476" y="6370392"/>
            <a:ext cx="1233349" cy="1926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3" name="Рисунок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705" y="4007703"/>
            <a:ext cx="1104080" cy="1747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4" name="Рисунок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234684"/>
            <a:ext cx="1129918" cy="2829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cxnSp>
        <p:nvCxnSpPr>
          <p:cNvPr id="17" name="Прямая со стрелкой 16"/>
          <p:cNvCxnSpPr/>
          <p:nvPr/>
        </p:nvCxnSpPr>
        <p:spPr>
          <a:xfrm flipV="1">
            <a:off x="7164288" y="5229200"/>
            <a:ext cx="455712" cy="11271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9552" y="3859325"/>
                <a:ext cx="3384376" cy="64633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dirty="0"/>
                  <a:t>Это ограничивает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снизу</a:t>
                </a:r>
              </a:p>
              <a:p>
                <a:r>
                  <a:rPr lang="ru-RU" dirty="0"/>
                  <a:t>ограничение не зависит от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859325"/>
                <a:ext cx="3384376" cy="6463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/>
          <p:cNvCxnSpPr/>
          <p:nvPr/>
        </p:nvCxnSpPr>
        <p:spPr>
          <a:xfrm>
            <a:off x="2699792" y="3376169"/>
            <a:ext cx="3853408" cy="2688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9552" y="5042626"/>
                <a:ext cx="3715614" cy="92333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dirty="0"/>
                  <a:t>Изображены допустимые области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(</a:t>
                </a:r>
                <a:r>
                  <a:rPr lang="ru-RU" dirty="0"/>
                  <a:t>пересечение квадрата и синей ломаной</a:t>
                </a:r>
                <a:r>
                  <a:rPr lang="en-US" dirty="0"/>
                  <a:t>) </a:t>
                </a:r>
                <a:r>
                  <a:rPr lang="ru-RU" dirty="0"/>
                  <a:t>в зависимости от </a:t>
                </a:r>
                <a:r>
                  <a:rPr lang="en-US" dirty="0"/>
                  <a:t>q</a:t>
                </a:r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042626"/>
                <a:ext cx="3715614" cy="92333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21" y="935396"/>
            <a:ext cx="2508571" cy="76761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2AF5D54-752D-473B-BD85-4E1F749723C0}"/>
              </a:ext>
            </a:extLst>
          </p:cNvPr>
          <p:cNvGrpSpPr/>
          <p:nvPr/>
        </p:nvGrpSpPr>
        <p:grpSpPr>
          <a:xfrm>
            <a:off x="4626496" y="987712"/>
            <a:ext cx="4294159" cy="4241488"/>
            <a:chOff x="-38993" y="2225239"/>
            <a:chExt cx="4294159" cy="4241488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5FFB28E-80AB-4D81-B2A0-003F07DD12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77" b="17360"/>
            <a:stretch/>
          </p:blipFill>
          <p:spPr>
            <a:xfrm>
              <a:off x="-38993" y="2871570"/>
              <a:ext cx="4294159" cy="359515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86D3D5-D67A-48B8-B41F-BDDE13AEE481}"/>
                </a:ext>
              </a:extLst>
            </p:cNvPr>
            <p:cNvSpPr txBox="1"/>
            <p:nvPr/>
          </p:nvSpPr>
          <p:spPr>
            <a:xfrm>
              <a:off x="-35436" y="2225239"/>
              <a:ext cx="4224384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/>
                <a:t>Чем раньше включилась сверхтекучесть, тем горячее была звезда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209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117475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b="1">
                <a:solidFill>
                  <a:srgbClr val="003399"/>
                </a:solidFill>
                <a:latin typeface="Arial" charset="0"/>
              </a:defRPr>
            </a:lvl1pPr>
            <a:lvl2pPr marL="742950" indent="-28575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2pPr>
            <a:lvl3pPr marL="11430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3pPr>
            <a:lvl4pPr marL="16002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4pPr>
            <a:lvl5pPr marL="20574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 err="1"/>
              <a:t>Баесов</a:t>
            </a:r>
            <a:r>
              <a:rPr lang="ru-RU" sz="2000" dirty="0"/>
              <a:t> анализ</a:t>
            </a:r>
          </a:p>
          <a:p>
            <a:pPr eaLnBrk="1" hangingPunct="1"/>
            <a:r>
              <a:rPr lang="en-US" sz="2000" dirty="0"/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69975"/>
            <a:ext cx="5334380" cy="53937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51623"/>
            <a:ext cx="4458256" cy="26414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90256" y="692171"/>
                <a:ext cx="138711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 dirty="0"/>
                  <a:t> : 0.2 –1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 0 – 1 </a:t>
                </a:r>
                <a:endParaRPr lang="ru-RU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256" y="692171"/>
                <a:ext cx="1387111" cy="830997"/>
              </a:xfrm>
              <a:prstGeom prst="rect">
                <a:avLst/>
              </a:prstGeom>
              <a:blipFill>
                <a:blip r:embed="rId5"/>
                <a:stretch>
                  <a:fillRect l="-1316" t="-5882" r="-5263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B77C6B6-BB39-41C8-A096-8B7145D4EA1D}"/>
              </a:ext>
            </a:extLst>
          </p:cNvPr>
          <p:cNvSpPr txBox="1"/>
          <p:nvPr/>
        </p:nvSpPr>
        <p:spPr>
          <a:xfrm>
            <a:off x="2470589" y="836712"/>
            <a:ext cx="195739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/>
              <a:t>разыгрываем</a:t>
            </a:r>
          </a:p>
        </p:txBody>
      </p:sp>
    </p:spTree>
    <p:extLst>
      <p:ext uri="{BB962C8B-B14F-4D97-AF65-F5344CB8AC3E}">
        <p14:creationId xmlns:p14="http://schemas.microsoft.com/office/powerpoint/2010/main" val="611785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117475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b="1">
                <a:solidFill>
                  <a:srgbClr val="003399"/>
                </a:solidFill>
                <a:latin typeface="Arial" charset="0"/>
              </a:defRPr>
            </a:lvl1pPr>
            <a:lvl2pPr marL="742950" indent="-28575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2pPr>
            <a:lvl3pPr marL="11430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3pPr>
            <a:lvl4pPr marL="16002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4pPr>
            <a:lvl5pPr marL="20574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/>
              <a:t>Обсуждение результатов: как быть с </a:t>
            </a:r>
            <a:r>
              <a:rPr lang="en-US" sz="2000" dirty="0"/>
              <a:t>q</a:t>
            </a:r>
            <a:endParaRPr lang="ru-RU" sz="2000" dirty="0"/>
          </a:p>
          <a:p>
            <a:pPr eaLnBrk="1" hangingPunct="1"/>
            <a:r>
              <a:rPr lang="en-US" sz="2000" dirty="0"/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3528" y="836712"/>
            <a:ext cx="49685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/>
                </a:solidFill>
              </a:rPr>
              <a:t>Несмотря на уменьшение наблюдаемого темпа остывания</a:t>
            </a:r>
            <a:r>
              <a:rPr lang="en-US" dirty="0">
                <a:solidFill>
                  <a:schemeClr val="accent4"/>
                </a:solidFill>
              </a:rPr>
              <a:t> c 4% </a:t>
            </a:r>
            <a:r>
              <a:rPr lang="ru-RU" dirty="0">
                <a:solidFill>
                  <a:schemeClr val="accent4"/>
                </a:solidFill>
              </a:rPr>
              <a:t>до 2.2—2.7 %, проблема с </a:t>
            </a:r>
            <a:r>
              <a:rPr lang="en-US" dirty="0">
                <a:solidFill>
                  <a:schemeClr val="accent4"/>
                </a:solidFill>
              </a:rPr>
              <a:t>q </a:t>
            </a:r>
            <a:r>
              <a:rPr lang="ru-RU" dirty="0">
                <a:solidFill>
                  <a:schemeClr val="accent4"/>
                </a:solidFill>
              </a:rPr>
              <a:t>остаётся. </a:t>
            </a:r>
            <a:endParaRPr lang="en-US" dirty="0">
              <a:solidFill>
                <a:schemeClr val="accent4"/>
              </a:solidFill>
            </a:endParaRPr>
          </a:p>
          <a:p>
            <a:endParaRPr lang="en-US" dirty="0"/>
          </a:p>
          <a:p>
            <a:r>
              <a:rPr lang="ru-RU" dirty="0">
                <a:solidFill>
                  <a:schemeClr val="accent2"/>
                </a:solidFill>
              </a:rPr>
              <a:t>Теоретическое значение (</a:t>
            </a:r>
            <a:r>
              <a:rPr lang="en-US" dirty="0" err="1">
                <a:solidFill>
                  <a:schemeClr val="accent2"/>
                </a:solidFill>
              </a:rPr>
              <a:t>Leinson</a:t>
            </a:r>
            <a:r>
              <a:rPr lang="en-US" dirty="0">
                <a:solidFill>
                  <a:schemeClr val="accent2"/>
                </a:solidFill>
              </a:rPr>
              <a:t> 2010) q=0.19 </a:t>
            </a:r>
            <a:r>
              <a:rPr lang="ru-RU" dirty="0">
                <a:solidFill>
                  <a:schemeClr val="accent2"/>
                </a:solidFill>
              </a:rPr>
              <a:t>фактически не согласуется с наблюдениями. Этот вывод был и раньше, но теперь показана его робастность.</a:t>
            </a:r>
          </a:p>
          <a:p>
            <a:endParaRPr lang="ru-RU" dirty="0"/>
          </a:p>
          <a:p>
            <a:pPr marL="342900" indent="-342900">
              <a:buAutoNum type="arabicParenR"/>
            </a:pPr>
            <a:r>
              <a:rPr lang="en-US" dirty="0">
                <a:solidFill>
                  <a:schemeClr val="accent4"/>
                </a:solidFill>
              </a:rPr>
              <a:t>q=0.19 </a:t>
            </a:r>
            <a:r>
              <a:rPr lang="ru-RU" dirty="0">
                <a:solidFill>
                  <a:schemeClr val="accent4"/>
                </a:solidFill>
              </a:rPr>
              <a:t>– расчёт в рамках одной модели, полностью нерелятивистской – возможна зависимость </a:t>
            </a:r>
            <a:r>
              <a:rPr lang="en-US" dirty="0">
                <a:solidFill>
                  <a:schemeClr val="accent4"/>
                </a:solidFill>
              </a:rPr>
              <a:t>q(</a:t>
            </a:r>
            <a:r>
              <a:rPr lang="en-US" dirty="0" err="1">
                <a:solidFill>
                  <a:schemeClr val="accent4"/>
                </a:solidFill>
              </a:rPr>
              <a:t>vFn</a:t>
            </a:r>
            <a:r>
              <a:rPr lang="en-US" dirty="0">
                <a:solidFill>
                  <a:schemeClr val="accent4"/>
                </a:solidFill>
              </a:rPr>
              <a:t>) </a:t>
            </a:r>
            <a:r>
              <a:rPr lang="ru-RU" dirty="0">
                <a:solidFill>
                  <a:schemeClr val="accent4"/>
                </a:solidFill>
              </a:rPr>
              <a:t>(</a:t>
            </a:r>
            <a:r>
              <a:rPr lang="en-US" dirty="0" err="1">
                <a:solidFill>
                  <a:schemeClr val="accent4"/>
                </a:solidFill>
              </a:rPr>
              <a:t>Potekhin</a:t>
            </a:r>
            <a:r>
              <a:rPr lang="en-US" dirty="0">
                <a:solidFill>
                  <a:schemeClr val="accent4"/>
                </a:solidFill>
              </a:rPr>
              <a:t> &amp; </a:t>
            </a:r>
            <a:r>
              <a:rPr lang="en-US" dirty="0" err="1">
                <a:solidFill>
                  <a:schemeClr val="accent4"/>
                </a:solidFill>
              </a:rPr>
              <a:t>Chabrier</a:t>
            </a:r>
            <a:r>
              <a:rPr lang="en-US" dirty="0">
                <a:solidFill>
                  <a:schemeClr val="accent4"/>
                </a:solidFill>
              </a:rPr>
              <a:t> 2018)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ru-RU" dirty="0">
                <a:solidFill>
                  <a:schemeClr val="accent2"/>
                </a:solidFill>
              </a:rPr>
              <a:t>Другие микрофизические параметры: эффективная масса, перенормировка констант</a:t>
            </a:r>
            <a:endParaRPr lang="en-US" dirty="0">
              <a:solidFill>
                <a:schemeClr val="accent2"/>
              </a:solidFill>
            </a:endParaRPr>
          </a:p>
          <a:p>
            <a:pPr marL="342900" indent="-342900">
              <a:buAutoNum type="arabicParenR"/>
            </a:pPr>
            <a:endParaRPr lang="ru-RU" dirty="0">
              <a:solidFill>
                <a:schemeClr val="accent4"/>
              </a:solidFill>
            </a:endParaRPr>
          </a:p>
          <a:p>
            <a:pPr marL="342900" indent="-342900">
              <a:buAutoNum type="arabicParenR"/>
            </a:pPr>
            <a:r>
              <a:rPr lang="ru-RU" dirty="0">
                <a:solidFill>
                  <a:schemeClr val="accent4"/>
                </a:solidFill>
              </a:rPr>
              <a:t>Имеется сильная зависимость данного вывода от модели оболочки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36912"/>
            <a:ext cx="3919264" cy="30064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CA91733C-95CE-4261-A4F0-2A2F067B483A}"/>
                  </a:ext>
                </a:extLst>
              </p14:cNvPr>
              <p14:cNvContentPartPr/>
              <p14:nvPr/>
            </p14:nvContentPartPr>
            <p14:xfrm>
              <a:off x="2362818" y="3600803"/>
              <a:ext cx="360" cy="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CA91733C-95CE-4261-A4F0-2A2F067B48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4178" y="359180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0A1FE5C0-6D9F-4D03-8D6E-474DF7695905}"/>
                  </a:ext>
                </a:extLst>
              </p14:cNvPr>
              <p14:cNvContentPartPr/>
              <p14:nvPr/>
            </p14:nvContentPartPr>
            <p14:xfrm>
              <a:off x="2362818" y="3685403"/>
              <a:ext cx="360" cy="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0A1FE5C0-6D9F-4D03-8D6E-474DF76959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4178" y="367640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FF074ADB-BAA8-403E-B1AC-194E7AB45AC7}"/>
                  </a:ext>
                </a:extLst>
              </p14:cNvPr>
              <p14:cNvContentPartPr/>
              <p14:nvPr/>
            </p14:nvContentPartPr>
            <p14:xfrm>
              <a:off x="4585458" y="2475803"/>
              <a:ext cx="360" cy="36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FF074ADB-BAA8-403E-B1AC-194E7AB45A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76458" y="246680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899E6B2E-BA55-44C9-90DA-C6414BCDDA2A}"/>
                  </a:ext>
                </a:extLst>
              </p14:cNvPr>
              <p14:cNvContentPartPr/>
              <p14:nvPr/>
            </p14:nvContentPartPr>
            <p14:xfrm>
              <a:off x="4543338" y="2517563"/>
              <a:ext cx="360" cy="36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899E6B2E-BA55-44C9-90DA-C6414BCDDA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4698" y="250892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6918CD5-90E1-4C7C-B3E6-C556EBD26938}"/>
              </a:ext>
            </a:extLst>
          </p:cNvPr>
          <p:cNvGrpSpPr/>
          <p:nvPr/>
        </p:nvGrpSpPr>
        <p:grpSpPr>
          <a:xfrm>
            <a:off x="4613538" y="2517563"/>
            <a:ext cx="360" cy="360"/>
            <a:chOff x="4613538" y="251756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82F3454B-1C25-4E33-A3CC-ACE683B92B53}"/>
                    </a:ext>
                  </a:extLst>
                </p14:cNvPr>
                <p14:cNvContentPartPr/>
                <p14:nvPr/>
              </p14:nvContentPartPr>
              <p14:xfrm>
                <a:off x="4613538" y="2517563"/>
                <a:ext cx="360" cy="360"/>
              </p14:xfrm>
            </p:contentPart>
          </mc:Choice>
          <mc:Fallback xmlns=""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82F3454B-1C25-4E33-A3CC-ACE683B92B5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04898" y="25089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50676A0C-80FC-45D9-8D7A-0D36FD99E612}"/>
                    </a:ext>
                  </a:extLst>
                </p14:cNvPr>
                <p14:cNvContentPartPr/>
                <p14:nvPr/>
              </p14:nvContentPartPr>
              <p14:xfrm>
                <a:off x="4613538" y="2517563"/>
                <a:ext cx="360" cy="360"/>
              </p14:xfrm>
            </p:contentPart>
          </mc:Choice>
          <mc:Fallback xmlns=""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50676A0C-80FC-45D9-8D7A-0D36FD99E61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04898" y="25089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DD721D60-ADC2-4E8C-9AF7-EA0B60A55061}"/>
                    </a:ext>
                  </a:extLst>
                </p14:cNvPr>
                <p14:cNvContentPartPr/>
                <p14:nvPr/>
              </p14:nvContentPartPr>
              <p14:xfrm>
                <a:off x="4613538" y="2517563"/>
                <a:ext cx="360" cy="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DD721D60-ADC2-4E8C-9AF7-EA0B60A5506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04898" y="25089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A976C5C4-B18D-4050-A36E-4AB5C3B3F3ED}"/>
                  </a:ext>
                </a:extLst>
              </p14:cNvPr>
              <p14:cNvContentPartPr/>
              <p14:nvPr/>
            </p14:nvContentPartPr>
            <p14:xfrm>
              <a:off x="899778" y="2278523"/>
              <a:ext cx="360" cy="36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A976C5C4-B18D-4050-A36E-4AB5C3B3F3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0778" y="226952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91DF4D3E-61D1-47A0-A2B6-AABF13D6771F}"/>
                  </a:ext>
                </a:extLst>
              </p14:cNvPr>
              <p14:cNvContentPartPr/>
              <p14:nvPr/>
            </p14:nvContentPartPr>
            <p14:xfrm>
              <a:off x="-2152662" y="4979603"/>
              <a:ext cx="360" cy="36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91DF4D3E-61D1-47A0-A2B6-AABF13D677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161662" y="497060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ABFC0819-1859-4E6F-9104-4B63EBA22FAC}"/>
                  </a:ext>
                </a:extLst>
              </p14:cNvPr>
              <p14:cNvContentPartPr/>
              <p14:nvPr/>
            </p14:nvContentPartPr>
            <p14:xfrm>
              <a:off x="3389538" y="6597443"/>
              <a:ext cx="360" cy="36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ABFC0819-1859-4E6F-9104-4B63EBA22F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0898" y="65884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72A65E33-7544-4DB3-AACA-19AE731218C9}"/>
                  </a:ext>
                </a:extLst>
              </p14:cNvPr>
              <p14:cNvContentPartPr/>
              <p14:nvPr/>
            </p14:nvContentPartPr>
            <p14:xfrm>
              <a:off x="2869698" y="1392203"/>
              <a:ext cx="360" cy="36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72A65E33-7544-4DB3-AACA-19AE731218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60698" y="1383203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E36CF9-29A3-4DBA-9DD2-FF0D0A034D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21221"/>
            <a:ext cx="2508571" cy="7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48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2pPr>
              <a:lvl3pPr marL="11430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3pPr>
              <a:lvl4pPr marL="16002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4pPr>
              <a:lvl5pPr marL="20574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000" dirty="0"/>
                <a:t>Выводы</a:t>
              </a: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087" y="764704"/>
            <a:ext cx="8568952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Построены аналитические аппроксимации нейтринного излучения при </a:t>
            </a:r>
            <a:r>
              <a:rPr lang="ru-RU" dirty="0" err="1"/>
              <a:t>куперовском</a:t>
            </a:r>
            <a:r>
              <a:rPr lang="ru-RU" dirty="0"/>
              <a:t> спаривании нейтронов в ядре нейтронной звезды, состоящие из двух сомножителей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4979" y="1700808"/>
            <a:ext cx="8592059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Первый сомножитель не зависит от профиля критической температуры. Он описан универсальной </a:t>
            </a:r>
            <a:r>
              <a:rPr lang="en-US" dirty="0"/>
              <a:t>(</a:t>
            </a:r>
            <a:r>
              <a:rPr lang="ru-RU" dirty="0"/>
              <a:t>применимой для широкого класса </a:t>
            </a:r>
            <a:r>
              <a:rPr lang="en-US" dirty="0"/>
              <a:t>EOS) </a:t>
            </a:r>
            <a:r>
              <a:rPr lang="ru-RU" dirty="0"/>
              <a:t>подгоночной формулой со средней точностью 3%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8087" y="3861048"/>
            <a:ext cx="849694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Результаты применены к анализу остывающей НЗ в остатке сверхновой Кассиопея 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12" y="4556705"/>
            <a:ext cx="8568952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Получены ограничения на максимальную критическую температуру сверхтекучего перехода</a:t>
            </a:r>
            <a:r>
              <a:rPr lang="en-US" dirty="0"/>
              <a:t> </a:t>
            </a:r>
            <a:r>
              <a:rPr lang="ru-RU" dirty="0"/>
              <a:t>и мощность нейтринного излучения при </a:t>
            </a:r>
            <a:r>
              <a:rPr lang="ru-RU" dirty="0" err="1"/>
              <a:t>куперовском</a:t>
            </a:r>
            <a:r>
              <a:rPr lang="ru-RU" dirty="0"/>
              <a:t> спаривании. Эти ограничения качественно не зависят от  </a:t>
            </a:r>
            <a:r>
              <a:rPr lang="en-US" dirty="0"/>
              <a:t>EOS </a:t>
            </a:r>
            <a:r>
              <a:rPr lang="ru-RU" dirty="0"/>
              <a:t>и профилей сверхтекучести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79512" y="5627242"/>
                <a:ext cx="4104456" cy="40992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q&gt;0.3 </a:t>
                </a:r>
                <a:r>
                  <a:rPr lang="ru-RU" sz="2000" dirty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+1.5</m:t>
                        </m:r>
                      </m:sup>
                    </m:sSub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ru-RU" sz="20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627242"/>
                <a:ext cx="4104456" cy="4099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CC7E3156-1EBC-4BE3-908C-ED282DF813E6}"/>
              </a:ext>
            </a:extLst>
          </p:cNvPr>
          <p:cNvSpPr txBox="1"/>
          <p:nvPr/>
        </p:nvSpPr>
        <p:spPr>
          <a:xfrm>
            <a:off x="179512" y="2924944"/>
            <a:ext cx="8592059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Второй сомножитель зависит от профиля критической температуры. Установлены ограничения на характерные параметры данного вклада.</a:t>
            </a:r>
          </a:p>
        </p:txBody>
      </p:sp>
    </p:spTree>
    <p:extLst>
      <p:ext uri="{BB962C8B-B14F-4D97-AF65-F5344CB8AC3E}">
        <p14:creationId xmlns:p14="http://schemas.microsoft.com/office/powerpoint/2010/main" val="252892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2pPr>
              <a:lvl3pPr marL="11430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3pPr>
              <a:lvl4pPr marL="16002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4pPr>
              <a:lvl5pPr marL="20574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000" dirty="0"/>
                <a:t>Мотивация. НЗ в остатке сверхновой Кассиопея А</a:t>
              </a: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08506" y="1012338"/>
            <a:ext cx="412799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Остывание звезды в реальном времени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8633" y="715014"/>
            <a:ext cx="244130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7030A0"/>
                </a:solidFill>
              </a:rPr>
              <a:t>Heinke</a:t>
            </a:r>
            <a:r>
              <a:rPr lang="en-US" b="1" i="1" dirty="0">
                <a:solidFill>
                  <a:srgbClr val="7030A0"/>
                </a:solidFill>
              </a:rPr>
              <a:t> &amp; Ho, </a:t>
            </a:r>
            <a:r>
              <a:rPr lang="en-US" b="1" i="1" dirty="0" err="1">
                <a:solidFill>
                  <a:srgbClr val="7030A0"/>
                </a:solidFill>
              </a:rPr>
              <a:t>ApJL</a:t>
            </a:r>
            <a:r>
              <a:rPr lang="en-US" b="1" i="1" dirty="0">
                <a:solidFill>
                  <a:srgbClr val="7030A0"/>
                </a:solidFill>
              </a:rPr>
              <a:t> 2010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1" name="Picture 7" descr="FigObs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12" t="9710" r="27344" b="5233"/>
          <a:stretch>
            <a:fillRect/>
          </a:stretch>
        </p:blipFill>
        <p:spPr>
          <a:xfrm>
            <a:off x="5076056" y="1723126"/>
            <a:ext cx="3696094" cy="33843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60570" y="4152266"/>
            <a:ext cx="1435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70C0"/>
                </a:solidFill>
              </a:rPr>
              <a:t>Standard cooling</a:t>
            </a:r>
            <a:endParaRPr lang="ru-RU" sz="1400" b="1" dirty="0">
              <a:solidFill>
                <a:srgbClr val="0070C0"/>
              </a:solidFill>
            </a:endParaRPr>
          </a:p>
        </p:txBody>
      </p:sp>
      <p:cxnSp>
        <p:nvCxnSpPr>
          <p:cNvPr id="13" name="Straight Connector 22"/>
          <p:cNvCxnSpPr/>
          <p:nvPr/>
        </p:nvCxnSpPr>
        <p:spPr bwMode="auto">
          <a:xfrm>
            <a:off x="5811371" y="4291152"/>
            <a:ext cx="285752" cy="0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" name="Group 18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 rot="198254">
            <a:off x="7307483" y="2938245"/>
            <a:ext cx="1105733" cy="121195"/>
            <a:chOff x="1" y="2"/>
            <a:chExt cx="5757" cy="631"/>
          </a:xfrm>
        </p:grpSpPr>
        <p:sp>
          <p:nvSpPr>
            <p:cNvPr id="16" name="Freeform 19"/>
            <p:cNvSpPr>
              <a:spLocks noChangeAspect="1"/>
            </p:cNvSpPr>
            <p:nvPr/>
          </p:nvSpPr>
          <p:spPr bwMode="auto">
            <a:xfrm>
              <a:off x="1" y="212"/>
              <a:ext cx="327" cy="405"/>
            </a:xfrm>
            <a:custGeom>
              <a:avLst/>
              <a:gdLst>
                <a:gd name="T0" fmla="*/ 284 w 327"/>
                <a:gd name="T1" fmla="*/ 64 h 405"/>
                <a:gd name="T2" fmla="*/ 262 w 327"/>
                <a:gd name="T3" fmla="*/ 86 h 405"/>
                <a:gd name="T4" fmla="*/ 261 w 327"/>
                <a:gd name="T5" fmla="*/ 110 h 405"/>
                <a:gd name="T6" fmla="*/ 274 w 327"/>
                <a:gd name="T7" fmla="*/ 124 h 405"/>
                <a:gd name="T8" fmla="*/ 301 w 327"/>
                <a:gd name="T9" fmla="*/ 124 h 405"/>
                <a:gd name="T10" fmla="*/ 324 w 327"/>
                <a:gd name="T11" fmla="*/ 99 h 405"/>
                <a:gd name="T12" fmla="*/ 321 w 327"/>
                <a:gd name="T13" fmla="*/ 48 h 405"/>
                <a:gd name="T14" fmla="*/ 267 w 327"/>
                <a:gd name="T15" fmla="*/ 6 h 405"/>
                <a:gd name="T16" fmla="*/ 149 w 327"/>
                <a:gd name="T17" fmla="*/ 15 h 405"/>
                <a:gd name="T18" fmla="*/ 78 w 327"/>
                <a:gd name="T19" fmla="*/ 93 h 405"/>
                <a:gd name="T20" fmla="*/ 74 w 327"/>
                <a:gd name="T21" fmla="*/ 154 h 405"/>
                <a:gd name="T22" fmla="*/ 94 w 327"/>
                <a:gd name="T23" fmla="*/ 187 h 405"/>
                <a:gd name="T24" fmla="*/ 123 w 327"/>
                <a:gd name="T25" fmla="*/ 207 h 405"/>
                <a:gd name="T26" fmla="*/ 152 w 327"/>
                <a:gd name="T27" fmla="*/ 216 h 405"/>
                <a:gd name="T28" fmla="*/ 197 w 327"/>
                <a:gd name="T29" fmla="*/ 226 h 405"/>
                <a:gd name="T30" fmla="*/ 247 w 327"/>
                <a:gd name="T31" fmla="*/ 257 h 405"/>
                <a:gd name="T32" fmla="*/ 254 w 327"/>
                <a:gd name="T33" fmla="*/ 298 h 405"/>
                <a:gd name="T34" fmla="*/ 243 w 327"/>
                <a:gd name="T35" fmla="*/ 328 h 405"/>
                <a:gd name="T36" fmla="*/ 216 w 327"/>
                <a:gd name="T37" fmla="*/ 360 h 405"/>
                <a:gd name="T38" fmla="*/ 165 w 327"/>
                <a:gd name="T39" fmla="*/ 382 h 405"/>
                <a:gd name="T40" fmla="*/ 121 w 327"/>
                <a:gd name="T41" fmla="*/ 385 h 405"/>
                <a:gd name="T42" fmla="*/ 96 w 327"/>
                <a:gd name="T43" fmla="*/ 383 h 405"/>
                <a:gd name="T44" fmla="*/ 65 w 327"/>
                <a:gd name="T45" fmla="*/ 373 h 405"/>
                <a:gd name="T46" fmla="*/ 37 w 327"/>
                <a:gd name="T47" fmla="*/ 353 h 405"/>
                <a:gd name="T48" fmla="*/ 50 w 327"/>
                <a:gd name="T49" fmla="*/ 336 h 405"/>
                <a:gd name="T50" fmla="*/ 79 w 327"/>
                <a:gd name="T51" fmla="*/ 309 h 405"/>
                <a:gd name="T52" fmla="*/ 81 w 327"/>
                <a:gd name="T53" fmla="*/ 277 h 405"/>
                <a:gd name="T54" fmla="*/ 63 w 327"/>
                <a:gd name="T55" fmla="*/ 261 h 405"/>
                <a:gd name="T56" fmla="*/ 33 w 327"/>
                <a:gd name="T57" fmla="*/ 263 h 405"/>
                <a:gd name="T58" fmla="*/ 5 w 327"/>
                <a:gd name="T59" fmla="*/ 292 h 405"/>
                <a:gd name="T60" fmla="*/ 10 w 327"/>
                <a:gd name="T61" fmla="*/ 353 h 405"/>
                <a:gd name="T62" fmla="*/ 75 w 327"/>
                <a:gd name="T63" fmla="*/ 399 h 405"/>
                <a:gd name="T64" fmla="*/ 177 w 327"/>
                <a:gd name="T65" fmla="*/ 400 h 405"/>
                <a:gd name="T66" fmla="*/ 247 w 327"/>
                <a:gd name="T67" fmla="*/ 368 h 405"/>
                <a:gd name="T68" fmla="*/ 287 w 327"/>
                <a:gd name="T69" fmla="*/ 321 h 405"/>
                <a:gd name="T70" fmla="*/ 304 w 327"/>
                <a:gd name="T71" fmla="*/ 274 h 405"/>
                <a:gd name="T72" fmla="*/ 303 w 327"/>
                <a:gd name="T73" fmla="*/ 234 h 405"/>
                <a:gd name="T74" fmla="*/ 287 w 327"/>
                <a:gd name="T75" fmla="*/ 201 h 405"/>
                <a:gd name="T76" fmla="*/ 260 w 327"/>
                <a:gd name="T77" fmla="*/ 176 h 405"/>
                <a:gd name="T78" fmla="*/ 216 w 327"/>
                <a:gd name="T79" fmla="*/ 159 h 405"/>
                <a:gd name="T80" fmla="*/ 166 w 327"/>
                <a:gd name="T81" fmla="*/ 148 h 405"/>
                <a:gd name="T82" fmla="*/ 128 w 327"/>
                <a:gd name="T83" fmla="*/ 124 h 405"/>
                <a:gd name="T84" fmla="*/ 123 w 327"/>
                <a:gd name="T85" fmla="*/ 89 h 405"/>
                <a:gd name="T86" fmla="*/ 133 w 327"/>
                <a:gd name="T87" fmla="*/ 63 h 405"/>
                <a:gd name="T88" fmla="*/ 156 w 327"/>
                <a:gd name="T89" fmla="*/ 38 h 405"/>
                <a:gd name="T90" fmla="*/ 195 w 327"/>
                <a:gd name="T91" fmla="*/ 22 h 405"/>
                <a:gd name="T92" fmla="*/ 242 w 327"/>
                <a:gd name="T93" fmla="*/ 21 h 405"/>
                <a:gd name="T94" fmla="*/ 287 w 327"/>
                <a:gd name="T95" fmla="*/ 39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7" h="405">
                  <a:moveTo>
                    <a:pt x="301" y="60"/>
                  </a:moveTo>
                  <a:lnTo>
                    <a:pt x="284" y="64"/>
                  </a:lnTo>
                  <a:lnTo>
                    <a:pt x="271" y="74"/>
                  </a:lnTo>
                  <a:lnTo>
                    <a:pt x="262" y="86"/>
                  </a:lnTo>
                  <a:lnTo>
                    <a:pt x="259" y="101"/>
                  </a:lnTo>
                  <a:lnTo>
                    <a:pt x="261" y="110"/>
                  </a:lnTo>
                  <a:lnTo>
                    <a:pt x="265" y="118"/>
                  </a:lnTo>
                  <a:lnTo>
                    <a:pt x="274" y="124"/>
                  </a:lnTo>
                  <a:lnTo>
                    <a:pt x="287" y="127"/>
                  </a:lnTo>
                  <a:lnTo>
                    <a:pt x="301" y="124"/>
                  </a:lnTo>
                  <a:lnTo>
                    <a:pt x="314" y="115"/>
                  </a:lnTo>
                  <a:lnTo>
                    <a:pt x="324" y="99"/>
                  </a:lnTo>
                  <a:lnTo>
                    <a:pt x="327" y="77"/>
                  </a:lnTo>
                  <a:lnTo>
                    <a:pt x="321" y="48"/>
                  </a:lnTo>
                  <a:lnTo>
                    <a:pt x="300" y="23"/>
                  </a:lnTo>
                  <a:lnTo>
                    <a:pt x="267" y="6"/>
                  </a:lnTo>
                  <a:lnTo>
                    <a:pt x="222" y="0"/>
                  </a:lnTo>
                  <a:lnTo>
                    <a:pt x="149" y="15"/>
                  </a:lnTo>
                  <a:lnTo>
                    <a:pt x="103" y="50"/>
                  </a:lnTo>
                  <a:lnTo>
                    <a:pt x="78" y="93"/>
                  </a:lnTo>
                  <a:lnTo>
                    <a:pt x="72" y="130"/>
                  </a:lnTo>
                  <a:lnTo>
                    <a:pt x="74" y="154"/>
                  </a:lnTo>
                  <a:lnTo>
                    <a:pt x="82" y="173"/>
                  </a:lnTo>
                  <a:lnTo>
                    <a:pt x="94" y="187"/>
                  </a:lnTo>
                  <a:lnTo>
                    <a:pt x="108" y="199"/>
                  </a:lnTo>
                  <a:lnTo>
                    <a:pt x="123" y="207"/>
                  </a:lnTo>
                  <a:lnTo>
                    <a:pt x="138" y="213"/>
                  </a:lnTo>
                  <a:lnTo>
                    <a:pt x="152" y="216"/>
                  </a:lnTo>
                  <a:lnTo>
                    <a:pt x="163" y="219"/>
                  </a:lnTo>
                  <a:lnTo>
                    <a:pt x="197" y="226"/>
                  </a:lnTo>
                  <a:lnTo>
                    <a:pt x="227" y="238"/>
                  </a:lnTo>
                  <a:lnTo>
                    <a:pt x="247" y="257"/>
                  </a:lnTo>
                  <a:lnTo>
                    <a:pt x="256" y="287"/>
                  </a:lnTo>
                  <a:lnTo>
                    <a:pt x="254" y="298"/>
                  </a:lnTo>
                  <a:lnTo>
                    <a:pt x="250" y="312"/>
                  </a:lnTo>
                  <a:lnTo>
                    <a:pt x="243" y="328"/>
                  </a:lnTo>
                  <a:lnTo>
                    <a:pt x="232" y="345"/>
                  </a:lnTo>
                  <a:lnTo>
                    <a:pt x="216" y="360"/>
                  </a:lnTo>
                  <a:lnTo>
                    <a:pt x="193" y="373"/>
                  </a:lnTo>
                  <a:lnTo>
                    <a:pt x="165" y="382"/>
                  </a:lnTo>
                  <a:lnTo>
                    <a:pt x="129" y="385"/>
                  </a:lnTo>
                  <a:lnTo>
                    <a:pt x="121" y="385"/>
                  </a:lnTo>
                  <a:lnTo>
                    <a:pt x="110" y="385"/>
                  </a:lnTo>
                  <a:lnTo>
                    <a:pt x="96" y="383"/>
                  </a:lnTo>
                  <a:lnTo>
                    <a:pt x="81" y="379"/>
                  </a:lnTo>
                  <a:lnTo>
                    <a:pt x="65" y="373"/>
                  </a:lnTo>
                  <a:lnTo>
                    <a:pt x="50" y="365"/>
                  </a:lnTo>
                  <a:lnTo>
                    <a:pt x="37" y="353"/>
                  </a:lnTo>
                  <a:lnTo>
                    <a:pt x="27" y="338"/>
                  </a:lnTo>
                  <a:lnTo>
                    <a:pt x="50" y="336"/>
                  </a:lnTo>
                  <a:lnTo>
                    <a:pt x="68" y="325"/>
                  </a:lnTo>
                  <a:lnTo>
                    <a:pt x="79" y="309"/>
                  </a:lnTo>
                  <a:lnTo>
                    <a:pt x="83" y="290"/>
                  </a:lnTo>
                  <a:lnTo>
                    <a:pt x="81" y="277"/>
                  </a:lnTo>
                  <a:lnTo>
                    <a:pt x="74" y="267"/>
                  </a:lnTo>
                  <a:lnTo>
                    <a:pt x="63" y="261"/>
                  </a:lnTo>
                  <a:lnTo>
                    <a:pt x="50" y="259"/>
                  </a:lnTo>
                  <a:lnTo>
                    <a:pt x="33" y="263"/>
                  </a:lnTo>
                  <a:lnTo>
                    <a:pt x="17" y="273"/>
                  </a:lnTo>
                  <a:lnTo>
                    <a:pt x="5" y="292"/>
                  </a:lnTo>
                  <a:lnTo>
                    <a:pt x="0" y="318"/>
                  </a:lnTo>
                  <a:lnTo>
                    <a:pt x="10" y="353"/>
                  </a:lnTo>
                  <a:lnTo>
                    <a:pt x="35" y="381"/>
                  </a:lnTo>
                  <a:lnTo>
                    <a:pt x="75" y="399"/>
                  </a:lnTo>
                  <a:lnTo>
                    <a:pt x="127" y="405"/>
                  </a:lnTo>
                  <a:lnTo>
                    <a:pt x="177" y="400"/>
                  </a:lnTo>
                  <a:lnTo>
                    <a:pt x="216" y="387"/>
                  </a:lnTo>
                  <a:lnTo>
                    <a:pt x="247" y="368"/>
                  </a:lnTo>
                  <a:lnTo>
                    <a:pt x="271" y="346"/>
                  </a:lnTo>
                  <a:lnTo>
                    <a:pt x="287" y="321"/>
                  </a:lnTo>
                  <a:lnTo>
                    <a:pt x="298" y="29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3" y="234"/>
                  </a:lnTo>
                  <a:lnTo>
                    <a:pt x="296" y="216"/>
                  </a:lnTo>
                  <a:lnTo>
                    <a:pt x="287" y="201"/>
                  </a:lnTo>
                  <a:lnTo>
                    <a:pt x="279" y="191"/>
                  </a:lnTo>
                  <a:lnTo>
                    <a:pt x="260" y="176"/>
                  </a:lnTo>
                  <a:lnTo>
                    <a:pt x="240" y="166"/>
                  </a:lnTo>
                  <a:lnTo>
                    <a:pt x="216" y="159"/>
                  </a:lnTo>
                  <a:lnTo>
                    <a:pt x="190" y="154"/>
                  </a:lnTo>
                  <a:lnTo>
                    <a:pt x="166" y="148"/>
                  </a:lnTo>
                  <a:lnTo>
                    <a:pt x="144" y="139"/>
                  </a:lnTo>
                  <a:lnTo>
                    <a:pt x="128" y="124"/>
                  </a:lnTo>
                  <a:lnTo>
                    <a:pt x="122" y="100"/>
                  </a:lnTo>
                  <a:lnTo>
                    <a:pt x="123" y="89"/>
                  </a:lnTo>
                  <a:lnTo>
                    <a:pt x="127" y="76"/>
                  </a:lnTo>
                  <a:lnTo>
                    <a:pt x="133" y="63"/>
                  </a:lnTo>
                  <a:lnTo>
                    <a:pt x="143" y="50"/>
                  </a:lnTo>
                  <a:lnTo>
                    <a:pt x="156" y="38"/>
                  </a:lnTo>
                  <a:lnTo>
                    <a:pt x="173" y="28"/>
                  </a:lnTo>
                  <a:lnTo>
                    <a:pt x="195" y="22"/>
                  </a:lnTo>
                  <a:lnTo>
                    <a:pt x="222" y="19"/>
                  </a:lnTo>
                  <a:lnTo>
                    <a:pt x="242" y="21"/>
                  </a:lnTo>
                  <a:lnTo>
                    <a:pt x="265" y="27"/>
                  </a:lnTo>
                  <a:lnTo>
                    <a:pt x="287" y="39"/>
                  </a:lnTo>
                  <a:lnTo>
                    <a:pt x="301" y="60"/>
                  </a:lnTo>
                  <a:close/>
                </a:path>
              </a:pathLst>
            </a:custGeom>
            <a:solidFill>
              <a:srgbClr val="0000FF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 noChangeAspect="1" noEditPoints="1"/>
            </p:cNvSpPr>
            <p:nvPr/>
          </p:nvSpPr>
          <p:spPr bwMode="auto">
            <a:xfrm>
              <a:off x="667" y="175"/>
              <a:ext cx="592" cy="382"/>
            </a:xfrm>
            <a:custGeom>
              <a:avLst/>
              <a:gdLst>
                <a:gd name="T0" fmla="*/ 589 w 592"/>
                <a:gd name="T1" fmla="*/ 7 h 382"/>
                <a:gd name="T2" fmla="*/ 577 w 592"/>
                <a:gd name="T3" fmla="*/ 2 h 382"/>
                <a:gd name="T4" fmla="*/ 570 w 592"/>
                <a:gd name="T5" fmla="*/ 12 h 382"/>
                <a:gd name="T6" fmla="*/ 564 w 592"/>
                <a:gd name="T7" fmla="*/ 47 h 382"/>
                <a:gd name="T8" fmla="*/ 542 w 592"/>
                <a:gd name="T9" fmla="*/ 83 h 382"/>
                <a:gd name="T10" fmla="*/ 508 w 592"/>
                <a:gd name="T11" fmla="*/ 109 h 382"/>
                <a:gd name="T12" fmla="*/ 466 w 592"/>
                <a:gd name="T13" fmla="*/ 122 h 382"/>
                <a:gd name="T14" fmla="*/ 371 w 592"/>
                <a:gd name="T15" fmla="*/ 106 h 382"/>
                <a:gd name="T16" fmla="*/ 228 w 592"/>
                <a:gd name="T17" fmla="*/ 20 h 382"/>
                <a:gd name="T18" fmla="*/ 90 w 592"/>
                <a:gd name="T19" fmla="*/ 11 h 382"/>
                <a:gd name="T20" fmla="*/ 11 w 592"/>
                <a:gd name="T21" fmla="*/ 88 h 382"/>
                <a:gd name="T22" fmla="*/ 4 w 592"/>
                <a:gd name="T23" fmla="*/ 167 h 382"/>
                <a:gd name="T24" fmla="*/ 22 w 592"/>
                <a:gd name="T25" fmla="*/ 164 h 382"/>
                <a:gd name="T26" fmla="*/ 29 w 592"/>
                <a:gd name="T27" fmla="*/ 126 h 382"/>
                <a:gd name="T28" fmla="*/ 53 w 592"/>
                <a:gd name="T29" fmla="*/ 87 h 382"/>
                <a:gd name="T30" fmla="*/ 90 w 592"/>
                <a:gd name="T31" fmla="*/ 62 h 382"/>
                <a:gd name="T32" fmla="*/ 130 w 592"/>
                <a:gd name="T33" fmla="*/ 51 h 382"/>
                <a:gd name="T34" fmla="*/ 221 w 592"/>
                <a:gd name="T35" fmla="*/ 68 h 382"/>
                <a:gd name="T36" fmla="*/ 364 w 592"/>
                <a:gd name="T37" fmla="*/ 153 h 382"/>
                <a:gd name="T38" fmla="*/ 502 w 592"/>
                <a:gd name="T39" fmla="*/ 162 h 382"/>
                <a:gd name="T40" fmla="*/ 581 w 592"/>
                <a:gd name="T41" fmla="*/ 85 h 382"/>
                <a:gd name="T42" fmla="*/ 592 w 592"/>
                <a:gd name="T43" fmla="*/ 237 h 382"/>
                <a:gd name="T44" fmla="*/ 587 w 592"/>
                <a:gd name="T45" fmla="*/ 213 h 382"/>
                <a:gd name="T46" fmla="*/ 580 w 592"/>
                <a:gd name="T47" fmla="*/ 209 h 382"/>
                <a:gd name="T48" fmla="*/ 568 w 592"/>
                <a:gd name="T49" fmla="*/ 233 h 382"/>
                <a:gd name="T50" fmla="*/ 555 w 592"/>
                <a:gd name="T51" fmla="*/ 275 h 382"/>
                <a:gd name="T52" fmla="*/ 526 w 592"/>
                <a:gd name="T53" fmla="*/ 306 h 382"/>
                <a:gd name="T54" fmla="*/ 487 w 592"/>
                <a:gd name="T55" fmla="*/ 325 h 382"/>
                <a:gd name="T56" fmla="*/ 444 w 592"/>
                <a:gd name="T57" fmla="*/ 332 h 382"/>
                <a:gd name="T58" fmla="*/ 302 w 592"/>
                <a:gd name="T59" fmla="*/ 273 h 382"/>
                <a:gd name="T60" fmla="*/ 148 w 592"/>
                <a:gd name="T61" fmla="*/ 208 h 382"/>
                <a:gd name="T62" fmla="*/ 43 w 592"/>
                <a:gd name="T63" fmla="*/ 251 h 382"/>
                <a:gd name="T64" fmla="*/ 0 w 592"/>
                <a:gd name="T65" fmla="*/ 354 h 382"/>
                <a:gd name="T66" fmla="*/ 12 w 592"/>
                <a:gd name="T67" fmla="*/ 381 h 382"/>
                <a:gd name="T68" fmla="*/ 25 w 592"/>
                <a:gd name="T69" fmla="*/ 360 h 382"/>
                <a:gd name="T70" fmla="*/ 39 w 592"/>
                <a:gd name="T71" fmla="*/ 313 h 382"/>
                <a:gd name="T72" fmla="*/ 71 w 592"/>
                <a:gd name="T73" fmla="*/ 281 h 382"/>
                <a:gd name="T74" fmla="*/ 110 w 592"/>
                <a:gd name="T75" fmla="*/ 264 h 382"/>
                <a:gd name="T76" fmla="*/ 148 w 592"/>
                <a:gd name="T77" fmla="*/ 259 h 382"/>
                <a:gd name="T78" fmla="*/ 290 w 592"/>
                <a:gd name="T79" fmla="*/ 318 h 382"/>
                <a:gd name="T80" fmla="*/ 444 w 592"/>
                <a:gd name="T81" fmla="*/ 382 h 382"/>
                <a:gd name="T82" fmla="*/ 550 w 592"/>
                <a:gd name="T83" fmla="*/ 339 h 382"/>
                <a:gd name="T84" fmla="*/ 592 w 592"/>
                <a:gd name="T85" fmla="*/ 237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2" h="382">
                  <a:moveTo>
                    <a:pt x="592" y="28"/>
                  </a:moveTo>
                  <a:lnTo>
                    <a:pt x="589" y="7"/>
                  </a:lnTo>
                  <a:lnTo>
                    <a:pt x="580" y="1"/>
                  </a:lnTo>
                  <a:lnTo>
                    <a:pt x="577" y="2"/>
                  </a:lnTo>
                  <a:lnTo>
                    <a:pt x="573" y="5"/>
                  </a:lnTo>
                  <a:lnTo>
                    <a:pt x="570" y="12"/>
                  </a:lnTo>
                  <a:lnTo>
                    <a:pt x="568" y="25"/>
                  </a:lnTo>
                  <a:lnTo>
                    <a:pt x="564" y="47"/>
                  </a:lnTo>
                  <a:lnTo>
                    <a:pt x="555" y="66"/>
                  </a:lnTo>
                  <a:lnTo>
                    <a:pt x="542" y="83"/>
                  </a:lnTo>
                  <a:lnTo>
                    <a:pt x="526" y="97"/>
                  </a:lnTo>
                  <a:lnTo>
                    <a:pt x="508" y="109"/>
                  </a:lnTo>
                  <a:lnTo>
                    <a:pt x="487" y="117"/>
                  </a:lnTo>
                  <a:lnTo>
                    <a:pt x="466" y="122"/>
                  </a:lnTo>
                  <a:lnTo>
                    <a:pt x="444" y="124"/>
                  </a:lnTo>
                  <a:lnTo>
                    <a:pt x="371" y="106"/>
                  </a:lnTo>
                  <a:lnTo>
                    <a:pt x="302" y="65"/>
                  </a:lnTo>
                  <a:lnTo>
                    <a:pt x="228" y="20"/>
                  </a:lnTo>
                  <a:lnTo>
                    <a:pt x="148" y="0"/>
                  </a:lnTo>
                  <a:lnTo>
                    <a:pt x="90" y="11"/>
                  </a:lnTo>
                  <a:lnTo>
                    <a:pt x="43" y="42"/>
                  </a:lnTo>
                  <a:lnTo>
                    <a:pt x="11" y="88"/>
                  </a:lnTo>
                  <a:lnTo>
                    <a:pt x="0" y="146"/>
                  </a:lnTo>
                  <a:lnTo>
                    <a:pt x="4" y="167"/>
                  </a:lnTo>
                  <a:lnTo>
                    <a:pt x="12" y="173"/>
                  </a:lnTo>
                  <a:lnTo>
                    <a:pt x="22" y="164"/>
                  </a:lnTo>
                  <a:lnTo>
                    <a:pt x="25" y="152"/>
                  </a:lnTo>
                  <a:lnTo>
                    <a:pt x="29" y="126"/>
                  </a:lnTo>
                  <a:lnTo>
                    <a:pt x="39" y="104"/>
                  </a:lnTo>
                  <a:lnTo>
                    <a:pt x="53" y="87"/>
                  </a:lnTo>
                  <a:lnTo>
                    <a:pt x="71" y="73"/>
                  </a:lnTo>
                  <a:lnTo>
                    <a:pt x="90" y="62"/>
                  </a:lnTo>
                  <a:lnTo>
                    <a:pt x="110" y="56"/>
                  </a:lnTo>
                  <a:lnTo>
                    <a:pt x="130" y="51"/>
                  </a:lnTo>
                  <a:lnTo>
                    <a:pt x="148" y="50"/>
                  </a:lnTo>
                  <a:lnTo>
                    <a:pt x="221" y="68"/>
                  </a:lnTo>
                  <a:lnTo>
                    <a:pt x="290" y="109"/>
                  </a:lnTo>
                  <a:lnTo>
                    <a:pt x="364" y="153"/>
                  </a:lnTo>
                  <a:lnTo>
                    <a:pt x="444" y="174"/>
                  </a:lnTo>
                  <a:lnTo>
                    <a:pt x="502" y="162"/>
                  </a:lnTo>
                  <a:lnTo>
                    <a:pt x="549" y="132"/>
                  </a:lnTo>
                  <a:lnTo>
                    <a:pt x="581" y="85"/>
                  </a:lnTo>
                  <a:lnTo>
                    <a:pt x="592" y="28"/>
                  </a:lnTo>
                  <a:close/>
                  <a:moveTo>
                    <a:pt x="592" y="237"/>
                  </a:moveTo>
                  <a:lnTo>
                    <a:pt x="591" y="222"/>
                  </a:lnTo>
                  <a:lnTo>
                    <a:pt x="587" y="213"/>
                  </a:lnTo>
                  <a:lnTo>
                    <a:pt x="583" y="210"/>
                  </a:lnTo>
                  <a:lnTo>
                    <a:pt x="580" y="209"/>
                  </a:lnTo>
                  <a:lnTo>
                    <a:pt x="573" y="214"/>
                  </a:lnTo>
                  <a:lnTo>
                    <a:pt x="568" y="233"/>
                  </a:lnTo>
                  <a:lnTo>
                    <a:pt x="564" y="255"/>
                  </a:lnTo>
                  <a:lnTo>
                    <a:pt x="555" y="275"/>
                  </a:lnTo>
                  <a:lnTo>
                    <a:pt x="542" y="292"/>
                  </a:lnTo>
                  <a:lnTo>
                    <a:pt x="526" y="306"/>
                  </a:lnTo>
                  <a:lnTo>
                    <a:pt x="508" y="317"/>
                  </a:lnTo>
                  <a:lnTo>
                    <a:pt x="487" y="325"/>
                  </a:lnTo>
                  <a:lnTo>
                    <a:pt x="466" y="330"/>
                  </a:lnTo>
                  <a:lnTo>
                    <a:pt x="444" y="332"/>
                  </a:lnTo>
                  <a:lnTo>
                    <a:pt x="371" y="314"/>
                  </a:lnTo>
                  <a:lnTo>
                    <a:pt x="302" y="273"/>
                  </a:lnTo>
                  <a:lnTo>
                    <a:pt x="228" y="228"/>
                  </a:lnTo>
                  <a:lnTo>
                    <a:pt x="148" y="208"/>
                  </a:lnTo>
                  <a:lnTo>
                    <a:pt x="90" y="220"/>
                  </a:lnTo>
                  <a:lnTo>
                    <a:pt x="43" y="251"/>
                  </a:lnTo>
                  <a:lnTo>
                    <a:pt x="11" y="297"/>
                  </a:lnTo>
                  <a:lnTo>
                    <a:pt x="0" y="354"/>
                  </a:lnTo>
                  <a:lnTo>
                    <a:pt x="4" y="375"/>
                  </a:lnTo>
                  <a:lnTo>
                    <a:pt x="12" y="381"/>
                  </a:lnTo>
                  <a:lnTo>
                    <a:pt x="22" y="372"/>
                  </a:lnTo>
                  <a:lnTo>
                    <a:pt x="25" y="360"/>
                  </a:lnTo>
                  <a:lnTo>
                    <a:pt x="29" y="334"/>
                  </a:lnTo>
                  <a:lnTo>
                    <a:pt x="39" y="313"/>
                  </a:lnTo>
                  <a:lnTo>
                    <a:pt x="53" y="295"/>
                  </a:lnTo>
                  <a:lnTo>
                    <a:pt x="71" y="281"/>
                  </a:lnTo>
                  <a:lnTo>
                    <a:pt x="90" y="271"/>
                  </a:lnTo>
                  <a:lnTo>
                    <a:pt x="110" y="264"/>
                  </a:lnTo>
                  <a:lnTo>
                    <a:pt x="130" y="260"/>
                  </a:lnTo>
                  <a:lnTo>
                    <a:pt x="148" y="259"/>
                  </a:lnTo>
                  <a:lnTo>
                    <a:pt x="221" y="276"/>
                  </a:lnTo>
                  <a:lnTo>
                    <a:pt x="290" y="318"/>
                  </a:lnTo>
                  <a:lnTo>
                    <a:pt x="364" y="362"/>
                  </a:lnTo>
                  <a:lnTo>
                    <a:pt x="444" y="382"/>
                  </a:lnTo>
                  <a:lnTo>
                    <a:pt x="503" y="370"/>
                  </a:lnTo>
                  <a:lnTo>
                    <a:pt x="550" y="339"/>
                  </a:lnTo>
                  <a:lnTo>
                    <a:pt x="581" y="293"/>
                  </a:lnTo>
                  <a:lnTo>
                    <a:pt x="592" y="237"/>
                  </a:lnTo>
                  <a:close/>
                </a:path>
              </a:pathLst>
            </a:custGeom>
            <a:solidFill>
              <a:srgbClr val="0000FF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 noChangeAspect="1" noEditPoints="1"/>
            </p:cNvSpPr>
            <p:nvPr/>
          </p:nvSpPr>
          <p:spPr bwMode="auto">
            <a:xfrm>
              <a:off x="1587" y="11"/>
              <a:ext cx="374" cy="616"/>
            </a:xfrm>
            <a:custGeom>
              <a:avLst/>
              <a:gdLst>
                <a:gd name="T0" fmla="*/ 368 w 374"/>
                <a:gd name="T1" fmla="*/ 203 h 616"/>
                <a:gd name="T2" fmla="*/ 303 w 374"/>
                <a:gd name="T3" fmla="*/ 48 h 616"/>
                <a:gd name="T4" fmla="*/ 221 w 374"/>
                <a:gd name="T5" fmla="*/ 4 h 616"/>
                <a:gd name="T6" fmla="*/ 146 w 374"/>
                <a:gd name="T7" fmla="*/ 5 h 616"/>
                <a:gd name="T8" fmla="*/ 65 w 374"/>
                <a:gd name="T9" fmla="*/ 55 h 616"/>
                <a:gd name="T10" fmla="*/ 6 w 374"/>
                <a:gd name="T11" fmla="*/ 205 h 616"/>
                <a:gd name="T12" fmla="*/ 1 w 374"/>
                <a:gd name="T13" fmla="*/ 362 h 616"/>
                <a:gd name="T14" fmla="*/ 18 w 374"/>
                <a:gd name="T15" fmla="*/ 472 h 616"/>
                <a:gd name="T16" fmla="*/ 73 w 374"/>
                <a:gd name="T17" fmla="*/ 570 h 616"/>
                <a:gd name="T18" fmla="*/ 151 w 374"/>
                <a:gd name="T19" fmla="*/ 612 h 616"/>
                <a:gd name="T20" fmla="*/ 226 w 374"/>
                <a:gd name="T21" fmla="*/ 612 h 616"/>
                <a:gd name="T22" fmla="*/ 308 w 374"/>
                <a:gd name="T23" fmla="*/ 564 h 616"/>
                <a:gd name="T24" fmla="*/ 368 w 374"/>
                <a:gd name="T25" fmla="*/ 414 h 616"/>
                <a:gd name="T26" fmla="*/ 187 w 374"/>
                <a:gd name="T27" fmla="*/ 596 h 616"/>
                <a:gd name="T28" fmla="*/ 158 w 374"/>
                <a:gd name="T29" fmla="*/ 591 h 616"/>
                <a:gd name="T30" fmla="*/ 128 w 374"/>
                <a:gd name="T31" fmla="*/ 574 h 616"/>
                <a:gd name="T32" fmla="*/ 102 w 374"/>
                <a:gd name="T33" fmla="*/ 541 h 616"/>
                <a:gd name="T34" fmla="*/ 84 w 374"/>
                <a:gd name="T35" fmla="*/ 488 h 616"/>
                <a:gd name="T36" fmla="*/ 74 w 374"/>
                <a:gd name="T37" fmla="*/ 299 h 616"/>
                <a:gd name="T38" fmla="*/ 81 w 374"/>
                <a:gd name="T39" fmla="*/ 134 h 616"/>
                <a:gd name="T40" fmla="*/ 102 w 374"/>
                <a:gd name="T41" fmla="*/ 72 h 616"/>
                <a:gd name="T42" fmla="*/ 132 w 374"/>
                <a:gd name="T43" fmla="*/ 37 h 616"/>
                <a:gd name="T44" fmla="*/ 163 w 374"/>
                <a:gd name="T45" fmla="*/ 23 h 616"/>
                <a:gd name="T46" fmla="*/ 187 w 374"/>
                <a:gd name="T47" fmla="*/ 20 h 616"/>
                <a:gd name="T48" fmla="*/ 213 w 374"/>
                <a:gd name="T49" fmla="*/ 24 h 616"/>
                <a:gd name="T50" fmla="*/ 244 w 374"/>
                <a:gd name="T51" fmla="*/ 39 h 616"/>
                <a:gd name="T52" fmla="*/ 272 w 374"/>
                <a:gd name="T53" fmla="*/ 71 h 616"/>
                <a:gd name="T54" fmla="*/ 291 w 374"/>
                <a:gd name="T55" fmla="*/ 125 h 616"/>
                <a:gd name="T56" fmla="*/ 300 w 374"/>
                <a:gd name="T57" fmla="*/ 299 h 616"/>
                <a:gd name="T58" fmla="*/ 291 w 374"/>
                <a:gd name="T59" fmla="*/ 484 h 616"/>
                <a:gd name="T60" fmla="*/ 274 w 374"/>
                <a:gd name="T61" fmla="*/ 538 h 616"/>
                <a:gd name="T62" fmla="*/ 248 w 374"/>
                <a:gd name="T63" fmla="*/ 572 h 616"/>
                <a:gd name="T64" fmla="*/ 218 w 374"/>
                <a:gd name="T65" fmla="*/ 591 h 616"/>
                <a:gd name="T66" fmla="*/ 187 w 374"/>
                <a:gd name="T67" fmla="*/ 59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4" h="616">
                  <a:moveTo>
                    <a:pt x="374" y="310"/>
                  </a:moveTo>
                  <a:lnTo>
                    <a:pt x="368" y="203"/>
                  </a:lnTo>
                  <a:lnTo>
                    <a:pt x="339" y="100"/>
                  </a:lnTo>
                  <a:lnTo>
                    <a:pt x="303" y="48"/>
                  </a:lnTo>
                  <a:lnTo>
                    <a:pt x="262" y="18"/>
                  </a:lnTo>
                  <a:lnTo>
                    <a:pt x="221" y="4"/>
                  </a:lnTo>
                  <a:lnTo>
                    <a:pt x="187" y="0"/>
                  </a:lnTo>
                  <a:lnTo>
                    <a:pt x="146" y="5"/>
                  </a:lnTo>
                  <a:lnTo>
                    <a:pt x="104" y="22"/>
                  </a:lnTo>
                  <a:lnTo>
                    <a:pt x="65" y="55"/>
                  </a:lnTo>
                  <a:lnTo>
                    <a:pt x="33" y="107"/>
                  </a:lnTo>
                  <a:lnTo>
                    <a:pt x="6" y="205"/>
                  </a:lnTo>
                  <a:lnTo>
                    <a:pt x="0" y="310"/>
                  </a:lnTo>
                  <a:lnTo>
                    <a:pt x="1" y="362"/>
                  </a:lnTo>
                  <a:lnTo>
                    <a:pt x="6" y="417"/>
                  </a:lnTo>
                  <a:lnTo>
                    <a:pt x="18" y="472"/>
                  </a:lnTo>
                  <a:lnTo>
                    <a:pt x="40" y="525"/>
                  </a:lnTo>
                  <a:lnTo>
                    <a:pt x="73" y="570"/>
                  </a:lnTo>
                  <a:lnTo>
                    <a:pt x="111" y="598"/>
                  </a:lnTo>
                  <a:lnTo>
                    <a:pt x="151" y="612"/>
                  </a:lnTo>
                  <a:lnTo>
                    <a:pt x="187" y="616"/>
                  </a:lnTo>
                  <a:lnTo>
                    <a:pt x="226" y="612"/>
                  </a:lnTo>
                  <a:lnTo>
                    <a:pt x="267" y="596"/>
                  </a:lnTo>
                  <a:lnTo>
                    <a:pt x="308" y="564"/>
                  </a:lnTo>
                  <a:lnTo>
                    <a:pt x="342" y="512"/>
                  </a:lnTo>
                  <a:lnTo>
                    <a:pt x="368" y="414"/>
                  </a:lnTo>
                  <a:lnTo>
                    <a:pt x="374" y="310"/>
                  </a:lnTo>
                  <a:close/>
                  <a:moveTo>
                    <a:pt x="187" y="596"/>
                  </a:moveTo>
                  <a:lnTo>
                    <a:pt x="173" y="595"/>
                  </a:lnTo>
                  <a:lnTo>
                    <a:pt x="158" y="591"/>
                  </a:lnTo>
                  <a:lnTo>
                    <a:pt x="143" y="584"/>
                  </a:lnTo>
                  <a:lnTo>
                    <a:pt x="128" y="574"/>
                  </a:lnTo>
                  <a:lnTo>
                    <a:pt x="114" y="560"/>
                  </a:lnTo>
                  <a:lnTo>
                    <a:pt x="102" y="541"/>
                  </a:lnTo>
                  <a:lnTo>
                    <a:pt x="91" y="517"/>
                  </a:lnTo>
                  <a:lnTo>
                    <a:pt x="84" y="488"/>
                  </a:lnTo>
                  <a:lnTo>
                    <a:pt x="75" y="393"/>
                  </a:lnTo>
                  <a:lnTo>
                    <a:pt x="74" y="299"/>
                  </a:lnTo>
                  <a:lnTo>
                    <a:pt x="75" y="214"/>
                  </a:lnTo>
                  <a:lnTo>
                    <a:pt x="81" y="134"/>
                  </a:lnTo>
                  <a:lnTo>
                    <a:pt x="89" y="99"/>
                  </a:lnTo>
                  <a:lnTo>
                    <a:pt x="102" y="72"/>
                  </a:lnTo>
                  <a:lnTo>
                    <a:pt x="116" y="51"/>
                  </a:lnTo>
                  <a:lnTo>
                    <a:pt x="132" y="37"/>
                  </a:lnTo>
                  <a:lnTo>
                    <a:pt x="148" y="28"/>
                  </a:lnTo>
                  <a:lnTo>
                    <a:pt x="163" y="23"/>
                  </a:lnTo>
                  <a:lnTo>
                    <a:pt x="176" y="20"/>
                  </a:lnTo>
                  <a:lnTo>
                    <a:pt x="187" y="20"/>
                  </a:lnTo>
                  <a:lnTo>
                    <a:pt x="199" y="21"/>
                  </a:lnTo>
                  <a:lnTo>
                    <a:pt x="213" y="24"/>
                  </a:lnTo>
                  <a:lnTo>
                    <a:pt x="228" y="30"/>
                  </a:lnTo>
                  <a:lnTo>
                    <a:pt x="244" y="39"/>
                  </a:lnTo>
                  <a:lnTo>
                    <a:pt x="259" y="52"/>
                  </a:lnTo>
                  <a:lnTo>
                    <a:pt x="272" y="71"/>
                  </a:lnTo>
                  <a:lnTo>
                    <a:pt x="283" y="95"/>
                  </a:lnTo>
                  <a:lnTo>
                    <a:pt x="291" y="125"/>
                  </a:lnTo>
                  <a:lnTo>
                    <a:pt x="299" y="209"/>
                  </a:lnTo>
                  <a:lnTo>
                    <a:pt x="300" y="299"/>
                  </a:lnTo>
                  <a:lnTo>
                    <a:pt x="299" y="395"/>
                  </a:lnTo>
                  <a:lnTo>
                    <a:pt x="291" y="484"/>
                  </a:lnTo>
                  <a:lnTo>
                    <a:pt x="284" y="513"/>
                  </a:lnTo>
                  <a:lnTo>
                    <a:pt x="274" y="538"/>
                  </a:lnTo>
                  <a:lnTo>
                    <a:pt x="263" y="557"/>
                  </a:lnTo>
                  <a:lnTo>
                    <a:pt x="248" y="572"/>
                  </a:lnTo>
                  <a:lnTo>
                    <a:pt x="234" y="583"/>
                  </a:lnTo>
                  <a:lnTo>
                    <a:pt x="218" y="591"/>
                  </a:lnTo>
                  <a:lnTo>
                    <a:pt x="202" y="595"/>
                  </a:lnTo>
                  <a:lnTo>
                    <a:pt x="187" y="596"/>
                  </a:lnTo>
                  <a:close/>
                </a:path>
              </a:pathLst>
            </a:custGeom>
            <a:solidFill>
              <a:srgbClr val="0000FF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22"/>
            <p:cNvSpPr>
              <a:spLocks noChangeAspect="1"/>
            </p:cNvSpPr>
            <p:nvPr/>
          </p:nvSpPr>
          <p:spPr bwMode="auto">
            <a:xfrm>
              <a:off x="2079" y="512"/>
              <a:ext cx="94" cy="95"/>
            </a:xfrm>
            <a:custGeom>
              <a:avLst/>
              <a:gdLst>
                <a:gd name="T0" fmla="*/ 94 w 94"/>
                <a:gd name="T1" fmla="*/ 48 h 95"/>
                <a:gd name="T2" fmla="*/ 90 w 94"/>
                <a:gd name="T3" fmla="*/ 29 h 95"/>
                <a:gd name="T4" fmla="*/ 80 w 94"/>
                <a:gd name="T5" fmla="*/ 14 h 95"/>
                <a:gd name="T6" fmla="*/ 65 w 94"/>
                <a:gd name="T7" fmla="*/ 4 h 95"/>
                <a:gd name="T8" fmla="*/ 47 w 94"/>
                <a:gd name="T9" fmla="*/ 0 h 95"/>
                <a:gd name="T10" fmla="*/ 29 w 94"/>
                <a:gd name="T11" fmla="*/ 4 h 95"/>
                <a:gd name="T12" fmla="*/ 14 w 94"/>
                <a:gd name="T13" fmla="*/ 14 h 95"/>
                <a:gd name="T14" fmla="*/ 4 w 94"/>
                <a:gd name="T15" fmla="*/ 29 h 95"/>
                <a:gd name="T16" fmla="*/ 0 w 94"/>
                <a:gd name="T17" fmla="*/ 48 h 95"/>
                <a:gd name="T18" fmla="*/ 4 w 94"/>
                <a:gd name="T19" fmla="*/ 66 h 95"/>
                <a:gd name="T20" fmla="*/ 14 w 94"/>
                <a:gd name="T21" fmla="*/ 81 h 95"/>
                <a:gd name="T22" fmla="*/ 29 w 94"/>
                <a:gd name="T23" fmla="*/ 91 h 95"/>
                <a:gd name="T24" fmla="*/ 47 w 94"/>
                <a:gd name="T25" fmla="*/ 95 h 95"/>
                <a:gd name="T26" fmla="*/ 65 w 94"/>
                <a:gd name="T27" fmla="*/ 91 h 95"/>
                <a:gd name="T28" fmla="*/ 80 w 94"/>
                <a:gd name="T29" fmla="*/ 81 h 95"/>
                <a:gd name="T30" fmla="*/ 90 w 94"/>
                <a:gd name="T31" fmla="*/ 66 h 95"/>
                <a:gd name="T32" fmla="*/ 94 w 94"/>
                <a:gd name="T33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5">
                  <a:moveTo>
                    <a:pt x="94" y="48"/>
                  </a:moveTo>
                  <a:lnTo>
                    <a:pt x="90" y="29"/>
                  </a:lnTo>
                  <a:lnTo>
                    <a:pt x="80" y="14"/>
                  </a:lnTo>
                  <a:lnTo>
                    <a:pt x="65" y="4"/>
                  </a:lnTo>
                  <a:lnTo>
                    <a:pt x="47" y="0"/>
                  </a:lnTo>
                  <a:lnTo>
                    <a:pt x="29" y="4"/>
                  </a:lnTo>
                  <a:lnTo>
                    <a:pt x="14" y="14"/>
                  </a:lnTo>
                  <a:lnTo>
                    <a:pt x="4" y="29"/>
                  </a:lnTo>
                  <a:lnTo>
                    <a:pt x="0" y="48"/>
                  </a:lnTo>
                  <a:lnTo>
                    <a:pt x="4" y="66"/>
                  </a:lnTo>
                  <a:lnTo>
                    <a:pt x="14" y="81"/>
                  </a:lnTo>
                  <a:lnTo>
                    <a:pt x="29" y="91"/>
                  </a:lnTo>
                  <a:lnTo>
                    <a:pt x="47" y="95"/>
                  </a:lnTo>
                  <a:lnTo>
                    <a:pt x="65" y="91"/>
                  </a:lnTo>
                  <a:lnTo>
                    <a:pt x="80" y="81"/>
                  </a:lnTo>
                  <a:lnTo>
                    <a:pt x="90" y="66"/>
                  </a:lnTo>
                  <a:lnTo>
                    <a:pt x="94" y="48"/>
                  </a:lnTo>
                  <a:close/>
                </a:path>
              </a:pathLst>
            </a:custGeom>
            <a:solidFill>
              <a:srgbClr val="0000FF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23"/>
            <p:cNvSpPr>
              <a:spLocks noChangeAspect="1" noEditPoints="1"/>
            </p:cNvSpPr>
            <p:nvPr/>
          </p:nvSpPr>
          <p:spPr bwMode="auto">
            <a:xfrm>
              <a:off x="2284" y="11"/>
              <a:ext cx="374" cy="616"/>
            </a:xfrm>
            <a:custGeom>
              <a:avLst/>
              <a:gdLst>
                <a:gd name="T0" fmla="*/ 368 w 374"/>
                <a:gd name="T1" fmla="*/ 203 h 616"/>
                <a:gd name="T2" fmla="*/ 303 w 374"/>
                <a:gd name="T3" fmla="*/ 48 h 616"/>
                <a:gd name="T4" fmla="*/ 221 w 374"/>
                <a:gd name="T5" fmla="*/ 4 h 616"/>
                <a:gd name="T6" fmla="*/ 146 w 374"/>
                <a:gd name="T7" fmla="*/ 5 h 616"/>
                <a:gd name="T8" fmla="*/ 65 w 374"/>
                <a:gd name="T9" fmla="*/ 55 h 616"/>
                <a:gd name="T10" fmla="*/ 6 w 374"/>
                <a:gd name="T11" fmla="*/ 205 h 616"/>
                <a:gd name="T12" fmla="*/ 1 w 374"/>
                <a:gd name="T13" fmla="*/ 362 h 616"/>
                <a:gd name="T14" fmla="*/ 18 w 374"/>
                <a:gd name="T15" fmla="*/ 472 h 616"/>
                <a:gd name="T16" fmla="*/ 73 w 374"/>
                <a:gd name="T17" fmla="*/ 570 h 616"/>
                <a:gd name="T18" fmla="*/ 150 w 374"/>
                <a:gd name="T19" fmla="*/ 612 h 616"/>
                <a:gd name="T20" fmla="*/ 225 w 374"/>
                <a:gd name="T21" fmla="*/ 612 h 616"/>
                <a:gd name="T22" fmla="*/ 307 w 374"/>
                <a:gd name="T23" fmla="*/ 564 h 616"/>
                <a:gd name="T24" fmla="*/ 368 w 374"/>
                <a:gd name="T25" fmla="*/ 414 h 616"/>
                <a:gd name="T26" fmla="*/ 187 w 374"/>
                <a:gd name="T27" fmla="*/ 596 h 616"/>
                <a:gd name="T28" fmla="*/ 158 w 374"/>
                <a:gd name="T29" fmla="*/ 591 h 616"/>
                <a:gd name="T30" fmla="*/ 128 w 374"/>
                <a:gd name="T31" fmla="*/ 574 h 616"/>
                <a:gd name="T32" fmla="*/ 101 w 374"/>
                <a:gd name="T33" fmla="*/ 541 h 616"/>
                <a:gd name="T34" fmla="*/ 83 w 374"/>
                <a:gd name="T35" fmla="*/ 488 h 616"/>
                <a:gd name="T36" fmla="*/ 74 w 374"/>
                <a:gd name="T37" fmla="*/ 299 h 616"/>
                <a:gd name="T38" fmla="*/ 81 w 374"/>
                <a:gd name="T39" fmla="*/ 134 h 616"/>
                <a:gd name="T40" fmla="*/ 101 w 374"/>
                <a:gd name="T41" fmla="*/ 72 h 616"/>
                <a:gd name="T42" fmla="*/ 131 w 374"/>
                <a:gd name="T43" fmla="*/ 37 h 616"/>
                <a:gd name="T44" fmla="*/ 163 w 374"/>
                <a:gd name="T45" fmla="*/ 23 h 616"/>
                <a:gd name="T46" fmla="*/ 187 w 374"/>
                <a:gd name="T47" fmla="*/ 20 h 616"/>
                <a:gd name="T48" fmla="*/ 212 w 374"/>
                <a:gd name="T49" fmla="*/ 24 h 616"/>
                <a:gd name="T50" fmla="*/ 243 w 374"/>
                <a:gd name="T51" fmla="*/ 39 h 616"/>
                <a:gd name="T52" fmla="*/ 272 w 374"/>
                <a:gd name="T53" fmla="*/ 71 h 616"/>
                <a:gd name="T54" fmla="*/ 291 w 374"/>
                <a:gd name="T55" fmla="*/ 125 h 616"/>
                <a:gd name="T56" fmla="*/ 300 w 374"/>
                <a:gd name="T57" fmla="*/ 299 h 616"/>
                <a:gd name="T58" fmla="*/ 290 w 374"/>
                <a:gd name="T59" fmla="*/ 484 h 616"/>
                <a:gd name="T60" fmla="*/ 274 w 374"/>
                <a:gd name="T61" fmla="*/ 538 h 616"/>
                <a:gd name="T62" fmla="*/ 248 w 374"/>
                <a:gd name="T63" fmla="*/ 572 h 616"/>
                <a:gd name="T64" fmla="*/ 218 w 374"/>
                <a:gd name="T65" fmla="*/ 591 h 616"/>
                <a:gd name="T66" fmla="*/ 187 w 374"/>
                <a:gd name="T67" fmla="*/ 59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4" h="616">
                  <a:moveTo>
                    <a:pt x="374" y="310"/>
                  </a:moveTo>
                  <a:lnTo>
                    <a:pt x="368" y="203"/>
                  </a:lnTo>
                  <a:lnTo>
                    <a:pt x="338" y="100"/>
                  </a:lnTo>
                  <a:lnTo>
                    <a:pt x="303" y="48"/>
                  </a:lnTo>
                  <a:lnTo>
                    <a:pt x="261" y="18"/>
                  </a:lnTo>
                  <a:lnTo>
                    <a:pt x="221" y="4"/>
                  </a:lnTo>
                  <a:lnTo>
                    <a:pt x="187" y="0"/>
                  </a:lnTo>
                  <a:lnTo>
                    <a:pt x="146" y="5"/>
                  </a:lnTo>
                  <a:lnTo>
                    <a:pt x="104" y="22"/>
                  </a:lnTo>
                  <a:lnTo>
                    <a:pt x="65" y="55"/>
                  </a:lnTo>
                  <a:lnTo>
                    <a:pt x="32" y="107"/>
                  </a:lnTo>
                  <a:lnTo>
                    <a:pt x="6" y="205"/>
                  </a:lnTo>
                  <a:lnTo>
                    <a:pt x="0" y="310"/>
                  </a:lnTo>
                  <a:lnTo>
                    <a:pt x="1" y="362"/>
                  </a:lnTo>
                  <a:lnTo>
                    <a:pt x="6" y="417"/>
                  </a:lnTo>
                  <a:lnTo>
                    <a:pt x="18" y="472"/>
                  </a:lnTo>
                  <a:lnTo>
                    <a:pt x="40" y="525"/>
                  </a:lnTo>
                  <a:lnTo>
                    <a:pt x="73" y="570"/>
                  </a:lnTo>
                  <a:lnTo>
                    <a:pt x="111" y="598"/>
                  </a:lnTo>
                  <a:lnTo>
                    <a:pt x="150" y="612"/>
                  </a:lnTo>
                  <a:lnTo>
                    <a:pt x="187" y="616"/>
                  </a:lnTo>
                  <a:lnTo>
                    <a:pt x="225" y="612"/>
                  </a:lnTo>
                  <a:lnTo>
                    <a:pt x="267" y="596"/>
                  </a:lnTo>
                  <a:lnTo>
                    <a:pt x="307" y="564"/>
                  </a:lnTo>
                  <a:lnTo>
                    <a:pt x="341" y="512"/>
                  </a:lnTo>
                  <a:lnTo>
                    <a:pt x="368" y="414"/>
                  </a:lnTo>
                  <a:lnTo>
                    <a:pt x="374" y="310"/>
                  </a:lnTo>
                  <a:close/>
                  <a:moveTo>
                    <a:pt x="187" y="596"/>
                  </a:moveTo>
                  <a:lnTo>
                    <a:pt x="173" y="595"/>
                  </a:lnTo>
                  <a:lnTo>
                    <a:pt x="158" y="591"/>
                  </a:lnTo>
                  <a:lnTo>
                    <a:pt x="143" y="584"/>
                  </a:lnTo>
                  <a:lnTo>
                    <a:pt x="128" y="574"/>
                  </a:lnTo>
                  <a:lnTo>
                    <a:pt x="114" y="560"/>
                  </a:lnTo>
                  <a:lnTo>
                    <a:pt x="101" y="541"/>
                  </a:lnTo>
                  <a:lnTo>
                    <a:pt x="91" y="517"/>
                  </a:lnTo>
                  <a:lnTo>
                    <a:pt x="83" y="488"/>
                  </a:lnTo>
                  <a:lnTo>
                    <a:pt x="74" y="393"/>
                  </a:lnTo>
                  <a:lnTo>
                    <a:pt x="74" y="299"/>
                  </a:lnTo>
                  <a:lnTo>
                    <a:pt x="74" y="214"/>
                  </a:lnTo>
                  <a:lnTo>
                    <a:pt x="81" y="134"/>
                  </a:lnTo>
                  <a:lnTo>
                    <a:pt x="89" y="99"/>
                  </a:lnTo>
                  <a:lnTo>
                    <a:pt x="101" y="72"/>
                  </a:lnTo>
                  <a:lnTo>
                    <a:pt x="116" y="51"/>
                  </a:lnTo>
                  <a:lnTo>
                    <a:pt x="131" y="37"/>
                  </a:lnTo>
                  <a:lnTo>
                    <a:pt x="147" y="28"/>
                  </a:lnTo>
                  <a:lnTo>
                    <a:pt x="163" y="23"/>
                  </a:lnTo>
                  <a:lnTo>
                    <a:pt x="176" y="20"/>
                  </a:lnTo>
                  <a:lnTo>
                    <a:pt x="187" y="20"/>
                  </a:lnTo>
                  <a:lnTo>
                    <a:pt x="198" y="21"/>
                  </a:lnTo>
                  <a:lnTo>
                    <a:pt x="212" y="24"/>
                  </a:lnTo>
                  <a:lnTo>
                    <a:pt x="228" y="30"/>
                  </a:lnTo>
                  <a:lnTo>
                    <a:pt x="243" y="39"/>
                  </a:lnTo>
                  <a:lnTo>
                    <a:pt x="258" y="52"/>
                  </a:lnTo>
                  <a:lnTo>
                    <a:pt x="272" y="71"/>
                  </a:lnTo>
                  <a:lnTo>
                    <a:pt x="283" y="95"/>
                  </a:lnTo>
                  <a:lnTo>
                    <a:pt x="291" y="125"/>
                  </a:lnTo>
                  <a:lnTo>
                    <a:pt x="299" y="209"/>
                  </a:lnTo>
                  <a:lnTo>
                    <a:pt x="300" y="299"/>
                  </a:lnTo>
                  <a:lnTo>
                    <a:pt x="299" y="395"/>
                  </a:lnTo>
                  <a:lnTo>
                    <a:pt x="290" y="484"/>
                  </a:lnTo>
                  <a:lnTo>
                    <a:pt x="284" y="513"/>
                  </a:lnTo>
                  <a:lnTo>
                    <a:pt x="274" y="538"/>
                  </a:lnTo>
                  <a:lnTo>
                    <a:pt x="262" y="557"/>
                  </a:lnTo>
                  <a:lnTo>
                    <a:pt x="248" y="572"/>
                  </a:lnTo>
                  <a:lnTo>
                    <a:pt x="233" y="583"/>
                  </a:lnTo>
                  <a:lnTo>
                    <a:pt x="218" y="591"/>
                  </a:lnTo>
                  <a:lnTo>
                    <a:pt x="202" y="595"/>
                  </a:lnTo>
                  <a:lnTo>
                    <a:pt x="187" y="596"/>
                  </a:lnTo>
                  <a:close/>
                </a:path>
              </a:pathLst>
            </a:custGeom>
            <a:solidFill>
              <a:srgbClr val="0000FF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4"/>
            <p:cNvSpPr>
              <a:spLocks noChangeAspect="1"/>
            </p:cNvSpPr>
            <p:nvPr/>
          </p:nvSpPr>
          <p:spPr bwMode="auto">
            <a:xfrm>
              <a:off x="2741" y="2"/>
              <a:ext cx="381" cy="625"/>
            </a:xfrm>
            <a:custGeom>
              <a:avLst/>
              <a:gdLst>
                <a:gd name="T0" fmla="*/ 373 w 381"/>
                <a:gd name="T1" fmla="*/ 60 h 625"/>
                <a:gd name="T2" fmla="*/ 377 w 381"/>
                <a:gd name="T3" fmla="*/ 54 h 625"/>
                <a:gd name="T4" fmla="*/ 380 w 381"/>
                <a:gd name="T5" fmla="*/ 48 h 625"/>
                <a:gd name="T6" fmla="*/ 381 w 381"/>
                <a:gd name="T7" fmla="*/ 40 h 625"/>
                <a:gd name="T8" fmla="*/ 381 w 381"/>
                <a:gd name="T9" fmla="*/ 29 h 625"/>
                <a:gd name="T10" fmla="*/ 165 w 381"/>
                <a:gd name="T11" fmla="*/ 29 h 625"/>
                <a:gd name="T12" fmla="*/ 129 w 381"/>
                <a:gd name="T13" fmla="*/ 28 h 625"/>
                <a:gd name="T14" fmla="*/ 102 w 381"/>
                <a:gd name="T15" fmla="*/ 27 h 625"/>
                <a:gd name="T16" fmla="*/ 82 w 381"/>
                <a:gd name="T17" fmla="*/ 24 h 625"/>
                <a:gd name="T18" fmla="*/ 69 w 381"/>
                <a:gd name="T19" fmla="*/ 21 h 625"/>
                <a:gd name="T20" fmla="*/ 60 w 381"/>
                <a:gd name="T21" fmla="*/ 17 h 625"/>
                <a:gd name="T22" fmla="*/ 55 w 381"/>
                <a:gd name="T23" fmla="*/ 12 h 625"/>
                <a:gd name="T24" fmla="*/ 53 w 381"/>
                <a:gd name="T25" fmla="*/ 6 h 625"/>
                <a:gd name="T26" fmla="*/ 51 w 381"/>
                <a:gd name="T27" fmla="*/ 0 h 625"/>
                <a:gd name="T28" fmla="*/ 29 w 381"/>
                <a:gd name="T29" fmla="*/ 0 h 625"/>
                <a:gd name="T30" fmla="*/ 0 w 381"/>
                <a:gd name="T31" fmla="*/ 184 h 625"/>
                <a:gd name="T32" fmla="*/ 22 w 381"/>
                <a:gd name="T33" fmla="*/ 184 h 625"/>
                <a:gd name="T34" fmla="*/ 25 w 381"/>
                <a:gd name="T35" fmla="*/ 167 h 625"/>
                <a:gd name="T36" fmla="*/ 29 w 381"/>
                <a:gd name="T37" fmla="*/ 143 h 625"/>
                <a:gd name="T38" fmla="*/ 36 w 381"/>
                <a:gd name="T39" fmla="*/ 118 h 625"/>
                <a:gd name="T40" fmla="*/ 44 w 381"/>
                <a:gd name="T41" fmla="*/ 103 h 625"/>
                <a:gd name="T42" fmla="*/ 59 w 381"/>
                <a:gd name="T43" fmla="*/ 100 h 625"/>
                <a:gd name="T44" fmla="*/ 86 w 381"/>
                <a:gd name="T45" fmla="*/ 99 h 625"/>
                <a:gd name="T46" fmla="*/ 114 w 381"/>
                <a:gd name="T47" fmla="*/ 98 h 625"/>
                <a:gd name="T48" fmla="*/ 131 w 381"/>
                <a:gd name="T49" fmla="*/ 98 h 625"/>
                <a:gd name="T50" fmla="*/ 315 w 381"/>
                <a:gd name="T51" fmla="*/ 98 h 625"/>
                <a:gd name="T52" fmla="*/ 298 w 381"/>
                <a:gd name="T53" fmla="*/ 122 h 625"/>
                <a:gd name="T54" fmla="*/ 269 w 381"/>
                <a:gd name="T55" fmla="*/ 163 h 625"/>
                <a:gd name="T56" fmla="*/ 238 w 381"/>
                <a:gd name="T57" fmla="*/ 207 h 625"/>
                <a:gd name="T58" fmla="*/ 215 w 381"/>
                <a:gd name="T59" fmla="*/ 239 h 625"/>
                <a:gd name="T60" fmla="*/ 165 w 381"/>
                <a:gd name="T61" fmla="*/ 330 h 625"/>
                <a:gd name="T62" fmla="*/ 131 w 381"/>
                <a:gd name="T63" fmla="*/ 418 h 625"/>
                <a:gd name="T64" fmla="*/ 112 w 381"/>
                <a:gd name="T65" fmla="*/ 501 h 625"/>
                <a:gd name="T66" fmla="*/ 106 w 381"/>
                <a:gd name="T67" fmla="*/ 575 h 625"/>
                <a:gd name="T68" fmla="*/ 107 w 381"/>
                <a:gd name="T69" fmla="*/ 587 h 625"/>
                <a:gd name="T70" fmla="*/ 111 w 381"/>
                <a:gd name="T71" fmla="*/ 604 h 625"/>
                <a:gd name="T72" fmla="*/ 123 w 381"/>
                <a:gd name="T73" fmla="*/ 618 h 625"/>
                <a:gd name="T74" fmla="*/ 147 w 381"/>
                <a:gd name="T75" fmla="*/ 625 h 625"/>
                <a:gd name="T76" fmla="*/ 171 w 381"/>
                <a:gd name="T77" fmla="*/ 618 h 625"/>
                <a:gd name="T78" fmla="*/ 183 w 381"/>
                <a:gd name="T79" fmla="*/ 604 h 625"/>
                <a:gd name="T80" fmla="*/ 187 w 381"/>
                <a:gd name="T81" fmla="*/ 587 h 625"/>
                <a:gd name="T82" fmla="*/ 188 w 381"/>
                <a:gd name="T83" fmla="*/ 575 h 625"/>
                <a:gd name="T84" fmla="*/ 188 w 381"/>
                <a:gd name="T85" fmla="*/ 530 h 625"/>
                <a:gd name="T86" fmla="*/ 198 w 381"/>
                <a:gd name="T87" fmla="*/ 383 h 625"/>
                <a:gd name="T88" fmla="*/ 202 w 381"/>
                <a:gd name="T89" fmla="*/ 359 h 625"/>
                <a:gd name="T90" fmla="*/ 212 w 381"/>
                <a:gd name="T91" fmla="*/ 320 h 625"/>
                <a:gd name="T92" fmla="*/ 228 w 381"/>
                <a:gd name="T93" fmla="*/ 275 h 625"/>
                <a:gd name="T94" fmla="*/ 253 w 381"/>
                <a:gd name="T95" fmla="*/ 230 h 625"/>
                <a:gd name="T96" fmla="*/ 373 w 381"/>
                <a:gd name="T97" fmla="*/ 6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1" h="625">
                  <a:moveTo>
                    <a:pt x="373" y="60"/>
                  </a:moveTo>
                  <a:lnTo>
                    <a:pt x="377" y="54"/>
                  </a:lnTo>
                  <a:lnTo>
                    <a:pt x="380" y="48"/>
                  </a:lnTo>
                  <a:lnTo>
                    <a:pt x="381" y="40"/>
                  </a:lnTo>
                  <a:lnTo>
                    <a:pt x="381" y="29"/>
                  </a:lnTo>
                  <a:lnTo>
                    <a:pt x="165" y="29"/>
                  </a:lnTo>
                  <a:lnTo>
                    <a:pt x="129" y="28"/>
                  </a:lnTo>
                  <a:lnTo>
                    <a:pt x="102" y="27"/>
                  </a:lnTo>
                  <a:lnTo>
                    <a:pt x="82" y="24"/>
                  </a:lnTo>
                  <a:lnTo>
                    <a:pt x="69" y="21"/>
                  </a:lnTo>
                  <a:lnTo>
                    <a:pt x="60" y="17"/>
                  </a:lnTo>
                  <a:lnTo>
                    <a:pt x="55" y="12"/>
                  </a:lnTo>
                  <a:lnTo>
                    <a:pt x="53" y="6"/>
                  </a:lnTo>
                  <a:lnTo>
                    <a:pt x="51" y="0"/>
                  </a:lnTo>
                  <a:lnTo>
                    <a:pt x="29" y="0"/>
                  </a:lnTo>
                  <a:lnTo>
                    <a:pt x="0" y="184"/>
                  </a:lnTo>
                  <a:lnTo>
                    <a:pt x="22" y="184"/>
                  </a:lnTo>
                  <a:lnTo>
                    <a:pt x="25" y="167"/>
                  </a:lnTo>
                  <a:lnTo>
                    <a:pt x="29" y="143"/>
                  </a:lnTo>
                  <a:lnTo>
                    <a:pt x="36" y="118"/>
                  </a:lnTo>
                  <a:lnTo>
                    <a:pt x="44" y="103"/>
                  </a:lnTo>
                  <a:lnTo>
                    <a:pt x="59" y="100"/>
                  </a:lnTo>
                  <a:lnTo>
                    <a:pt x="86" y="99"/>
                  </a:lnTo>
                  <a:lnTo>
                    <a:pt x="114" y="98"/>
                  </a:lnTo>
                  <a:lnTo>
                    <a:pt x="131" y="98"/>
                  </a:lnTo>
                  <a:lnTo>
                    <a:pt x="315" y="98"/>
                  </a:lnTo>
                  <a:lnTo>
                    <a:pt x="298" y="122"/>
                  </a:lnTo>
                  <a:lnTo>
                    <a:pt x="269" y="163"/>
                  </a:lnTo>
                  <a:lnTo>
                    <a:pt x="238" y="207"/>
                  </a:lnTo>
                  <a:lnTo>
                    <a:pt x="215" y="239"/>
                  </a:lnTo>
                  <a:lnTo>
                    <a:pt x="165" y="330"/>
                  </a:lnTo>
                  <a:lnTo>
                    <a:pt x="131" y="418"/>
                  </a:lnTo>
                  <a:lnTo>
                    <a:pt x="112" y="501"/>
                  </a:lnTo>
                  <a:lnTo>
                    <a:pt x="106" y="575"/>
                  </a:lnTo>
                  <a:lnTo>
                    <a:pt x="107" y="587"/>
                  </a:lnTo>
                  <a:lnTo>
                    <a:pt x="111" y="604"/>
                  </a:lnTo>
                  <a:lnTo>
                    <a:pt x="123" y="618"/>
                  </a:lnTo>
                  <a:lnTo>
                    <a:pt x="147" y="625"/>
                  </a:lnTo>
                  <a:lnTo>
                    <a:pt x="171" y="618"/>
                  </a:lnTo>
                  <a:lnTo>
                    <a:pt x="183" y="604"/>
                  </a:lnTo>
                  <a:lnTo>
                    <a:pt x="187" y="587"/>
                  </a:lnTo>
                  <a:lnTo>
                    <a:pt x="188" y="575"/>
                  </a:lnTo>
                  <a:lnTo>
                    <a:pt x="188" y="530"/>
                  </a:lnTo>
                  <a:lnTo>
                    <a:pt x="198" y="383"/>
                  </a:lnTo>
                  <a:lnTo>
                    <a:pt x="202" y="359"/>
                  </a:lnTo>
                  <a:lnTo>
                    <a:pt x="212" y="320"/>
                  </a:lnTo>
                  <a:lnTo>
                    <a:pt x="228" y="275"/>
                  </a:lnTo>
                  <a:lnTo>
                    <a:pt x="253" y="230"/>
                  </a:lnTo>
                  <a:lnTo>
                    <a:pt x="373" y="60"/>
                  </a:lnTo>
                  <a:close/>
                </a:path>
              </a:pathLst>
            </a:custGeom>
            <a:solidFill>
              <a:srgbClr val="0000FF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5"/>
            <p:cNvSpPr>
              <a:spLocks noChangeAspect="1" noEditPoints="1"/>
            </p:cNvSpPr>
            <p:nvPr/>
          </p:nvSpPr>
          <p:spPr bwMode="auto">
            <a:xfrm>
              <a:off x="3386" y="134"/>
              <a:ext cx="593" cy="499"/>
            </a:xfrm>
            <a:custGeom>
              <a:avLst/>
              <a:gdLst>
                <a:gd name="T0" fmla="*/ 353 w 593"/>
                <a:gd name="T1" fmla="*/ 56 h 499"/>
                <a:gd name="T2" fmla="*/ 349 w 593"/>
                <a:gd name="T3" fmla="*/ 35 h 499"/>
                <a:gd name="T4" fmla="*/ 337 w 593"/>
                <a:gd name="T5" fmla="*/ 17 h 499"/>
                <a:gd name="T6" fmla="*/ 319 w 593"/>
                <a:gd name="T7" fmla="*/ 5 h 499"/>
                <a:gd name="T8" fmla="*/ 296 w 593"/>
                <a:gd name="T9" fmla="*/ 0 h 499"/>
                <a:gd name="T10" fmla="*/ 273 w 593"/>
                <a:gd name="T11" fmla="*/ 5 h 499"/>
                <a:gd name="T12" fmla="*/ 255 w 593"/>
                <a:gd name="T13" fmla="*/ 17 h 499"/>
                <a:gd name="T14" fmla="*/ 243 w 593"/>
                <a:gd name="T15" fmla="*/ 35 h 499"/>
                <a:gd name="T16" fmla="*/ 240 w 593"/>
                <a:gd name="T17" fmla="*/ 56 h 499"/>
                <a:gd name="T18" fmla="*/ 244 w 593"/>
                <a:gd name="T19" fmla="*/ 77 h 499"/>
                <a:gd name="T20" fmla="*/ 255 w 593"/>
                <a:gd name="T21" fmla="*/ 95 h 499"/>
                <a:gd name="T22" fmla="*/ 274 w 593"/>
                <a:gd name="T23" fmla="*/ 108 h 499"/>
                <a:gd name="T24" fmla="*/ 296 w 593"/>
                <a:gd name="T25" fmla="*/ 112 h 499"/>
                <a:gd name="T26" fmla="*/ 319 w 593"/>
                <a:gd name="T27" fmla="*/ 108 h 499"/>
                <a:gd name="T28" fmla="*/ 337 w 593"/>
                <a:gd name="T29" fmla="*/ 95 h 499"/>
                <a:gd name="T30" fmla="*/ 349 w 593"/>
                <a:gd name="T31" fmla="*/ 77 h 499"/>
                <a:gd name="T32" fmla="*/ 353 w 593"/>
                <a:gd name="T33" fmla="*/ 56 h 499"/>
                <a:gd name="T34" fmla="*/ 353 w 593"/>
                <a:gd name="T35" fmla="*/ 442 h 499"/>
                <a:gd name="T36" fmla="*/ 349 w 593"/>
                <a:gd name="T37" fmla="*/ 422 h 499"/>
                <a:gd name="T38" fmla="*/ 337 w 593"/>
                <a:gd name="T39" fmla="*/ 404 h 499"/>
                <a:gd name="T40" fmla="*/ 319 w 593"/>
                <a:gd name="T41" fmla="*/ 391 h 499"/>
                <a:gd name="T42" fmla="*/ 296 w 593"/>
                <a:gd name="T43" fmla="*/ 386 h 499"/>
                <a:gd name="T44" fmla="*/ 273 w 593"/>
                <a:gd name="T45" fmla="*/ 391 h 499"/>
                <a:gd name="T46" fmla="*/ 255 w 593"/>
                <a:gd name="T47" fmla="*/ 404 h 499"/>
                <a:gd name="T48" fmla="*/ 243 w 593"/>
                <a:gd name="T49" fmla="*/ 422 h 499"/>
                <a:gd name="T50" fmla="*/ 240 w 593"/>
                <a:gd name="T51" fmla="*/ 442 h 499"/>
                <a:gd name="T52" fmla="*/ 244 w 593"/>
                <a:gd name="T53" fmla="*/ 463 h 499"/>
                <a:gd name="T54" fmla="*/ 255 w 593"/>
                <a:gd name="T55" fmla="*/ 481 h 499"/>
                <a:gd name="T56" fmla="*/ 274 w 593"/>
                <a:gd name="T57" fmla="*/ 494 h 499"/>
                <a:gd name="T58" fmla="*/ 296 w 593"/>
                <a:gd name="T59" fmla="*/ 499 h 499"/>
                <a:gd name="T60" fmla="*/ 319 w 593"/>
                <a:gd name="T61" fmla="*/ 494 h 499"/>
                <a:gd name="T62" fmla="*/ 337 w 593"/>
                <a:gd name="T63" fmla="*/ 481 h 499"/>
                <a:gd name="T64" fmla="*/ 349 w 593"/>
                <a:gd name="T65" fmla="*/ 463 h 499"/>
                <a:gd name="T66" fmla="*/ 353 w 593"/>
                <a:gd name="T67" fmla="*/ 442 h 499"/>
                <a:gd name="T68" fmla="*/ 31 w 593"/>
                <a:gd name="T69" fmla="*/ 232 h 499"/>
                <a:gd name="T70" fmla="*/ 19 w 593"/>
                <a:gd name="T71" fmla="*/ 232 h 499"/>
                <a:gd name="T72" fmla="*/ 9 w 593"/>
                <a:gd name="T73" fmla="*/ 234 h 499"/>
                <a:gd name="T74" fmla="*/ 2 w 593"/>
                <a:gd name="T75" fmla="*/ 239 h 499"/>
                <a:gd name="T76" fmla="*/ 0 w 593"/>
                <a:gd name="T77" fmla="*/ 249 h 499"/>
                <a:gd name="T78" fmla="*/ 2 w 593"/>
                <a:gd name="T79" fmla="*/ 260 h 499"/>
                <a:gd name="T80" fmla="*/ 9 w 593"/>
                <a:gd name="T81" fmla="*/ 265 h 499"/>
                <a:gd name="T82" fmla="*/ 19 w 593"/>
                <a:gd name="T83" fmla="*/ 267 h 499"/>
                <a:gd name="T84" fmla="*/ 31 w 593"/>
                <a:gd name="T85" fmla="*/ 267 h 499"/>
                <a:gd name="T86" fmla="*/ 562 w 593"/>
                <a:gd name="T87" fmla="*/ 267 h 499"/>
                <a:gd name="T88" fmla="*/ 573 w 593"/>
                <a:gd name="T89" fmla="*/ 267 h 499"/>
                <a:gd name="T90" fmla="*/ 583 w 593"/>
                <a:gd name="T91" fmla="*/ 265 h 499"/>
                <a:gd name="T92" fmla="*/ 590 w 593"/>
                <a:gd name="T93" fmla="*/ 260 h 499"/>
                <a:gd name="T94" fmla="*/ 593 w 593"/>
                <a:gd name="T95" fmla="*/ 249 h 499"/>
                <a:gd name="T96" fmla="*/ 590 w 593"/>
                <a:gd name="T97" fmla="*/ 239 h 499"/>
                <a:gd name="T98" fmla="*/ 583 w 593"/>
                <a:gd name="T99" fmla="*/ 234 h 499"/>
                <a:gd name="T100" fmla="*/ 573 w 593"/>
                <a:gd name="T101" fmla="*/ 232 h 499"/>
                <a:gd name="T102" fmla="*/ 562 w 593"/>
                <a:gd name="T103" fmla="*/ 232 h 499"/>
                <a:gd name="T104" fmla="*/ 31 w 593"/>
                <a:gd name="T105" fmla="*/ 23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3" h="499">
                  <a:moveTo>
                    <a:pt x="353" y="56"/>
                  </a:moveTo>
                  <a:lnTo>
                    <a:pt x="349" y="35"/>
                  </a:lnTo>
                  <a:lnTo>
                    <a:pt x="337" y="17"/>
                  </a:lnTo>
                  <a:lnTo>
                    <a:pt x="319" y="5"/>
                  </a:lnTo>
                  <a:lnTo>
                    <a:pt x="296" y="0"/>
                  </a:lnTo>
                  <a:lnTo>
                    <a:pt x="273" y="5"/>
                  </a:lnTo>
                  <a:lnTo>
                    <a:pt x="255" y="17"/>
                  </a:lnTo>
                  <a:lnTo>
                    <a:pt x="243" y="35"/>
                  </a:lnTo>
                  <a:lnTo>
                    <a:pt x="240" y="56"/>
                  </a:lnTo>
                  <a:lnTo>
                    <a:pt x="244" y="77"/>
                  </a:lnTo>
                  <a:lnTo>
                    <a:pt x="255" y="95"/>
                  </a:lnTo>
                  <a:lnTo>
                    <a:pt x="274" y="108"/>
                  </a:lnTo>
                  <a:lnTo>
                    <a:pt x="296" y="112"/>
                  </a:lnTo>
                  <a:lnTo>
                    <a:pt x="319" y="108"/>
                  </a:lnTo>
                  <a:lnTo>
                    <a:pt x="337" y="95"/>
                  </a:lnTo>
                  <a:lnTo>
                    <a:pt x="349" y="77"/>
                  </a:lnTo>
                  <a:lnTo>
                    <a:pt x="353" y="56"/>
                  </a:lnTo>
                  <a:close/>
                  <a:moveTo>
                    <a:pt x="353" y="442"/>
                  </a:moveTo>
                  <a:lnTo>
                    <a:pt x="349" y="422"/>
                  </a:lnTo>
                  <a:lnTo>
                    <a:pt x="337" y="404"/>
                  </a:lnTo>
                  <a:lnTo>
                    <a:pt x="319" y="391"/>
                  </a:lnTo>
                  <a:lnTo>
                    <a:pt x="296" y="386"/>
                  </a:lnTo>
                  <a:lnTo>
                    <a:pt x="273" y="391"/>
                  </a:lnTo>
                  <a:lnTo>
                    <a:pt x="255" y="404"/>
                  </a:lnTo>
                  <a:lnTo>
                    <a:pt x="243" y="422"/>
                  </a:lnTo>
                  <a:lnTo>
                    <a:pt x="240" y="442"/>
                  </a:lnTo>
                  <a:lnTo>
                    <a:pt x="244" y="463"/>
                  </a:lnTo>
                  <a:lnTo>
                    <a:pt x="255" y="481"/>
                  </a:lnTo>
                  <a:lnTo>
                    <a:pt x="274" y="494"/>
                  </a:lnTo>
                  <a:lnTo>
                    <a:pt x="296" y="499"/>
                  </a:lnTo>
                  <a:lnTo>
                    <a:pt x="319" y="494"/>
                  </a:lnTo>
                  <a:lnTo>
                    <a:pt x="337" y="481"/>
                  </a:lnTo>
                  <a:lnTo>
                    <a:pt x="349" y="463"/>
                  </a:lnTo>
                  <a:lnTo>
                    <a:pt x="353" y="442"/>
                  </a:lnTo>
                  <a:close/>
                  <a:moveTo>
                    <a:pt x="31" y="232"/>
                  </a:moveTo>
                  <a:lnTo>
                    <a:pt x="19" y="232"/>
                  </a:lnTo>
                  <a:lnTo>
                    <a:pt x="9" y="234"/>
                  </a:lnTo>
                  <a:lnTo>
                    <a:pt x="2" y="239"/>
                  </a:lnTo>
                  <a:lnTo>
                    <a:pt x="0" y="249"/>
                  </a:lnTo>
                  <a:lnTo>
                    <a:pt x="2" y="260"/>
                  </a:lnTo>
                  <a:lnTo>
                    <a:pt x="9" y="265"/>
                  </a:lnTo>
                  <a:lnTo>
                    <a:pt x="19" y="267"/>
                  </a:lnTo>
                  <a:lnTo>
                    <a:pt x="31" y="267"/>
                  </a:lnTo>
                  <a:lnTo>
                    <a:pt x="562" y="267"/>
                  </a:lnTo>
                  <a:lnTo>
                    <a:pt x="573" y="267"/>
                  </a:lnTo>
                  <a:lnTo>
                    <a:pt x="583" y="265"/>
                  </a:lnTo>
                  <a:lnTo>
                    <a:pt x="590" y="260"/>
                  </a:lnTo>
                  <a:lnTo>
                    <a:pt x="593" y="249"/>
                  </a:lnTo>
                  <a:lnTo>
                    <a:pt x="590" y="239"/>
                  </a:lnTo>
                  <a:lnTo>
                    <a:pt x="583" y="234"/>
                  </a:lnTo>
                  <a:lnTo>
                    <a:pt x="573" y="232"/>
                  </a:lnTo>
                  <a:lnTo>
                    <a:pt x="562" y="232"/>
                  </a:lnTo>
                  <a:lnTo>
                    <a:pt x="31" y="232"/>
                  </a:lnTo>
                  <a:close/>
                </a:path>
              </a:pathLst>
            </a:custGeom>
            <a:solidFill>
              <a:srgbClr val="0000FF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6"/>
            <p:cNvSpPr>
              <a:spLocks noChangeAspect="1" noEditPoints="1"/>
            </p:cNvSpPr>
            <p:nvPr/>
          </p:nvSpPr>
          <p:spPr bwMode="auto">
            <a:xfrm>
              <a:off x="4255" y="11"/>
              <a:ext cx="374" cy="616"/>
            </a:xfrm>
            <a:custGeom>
              <a:avLst/>
              <a:gdLst>
                <a:gd name="T0" fmla="*/ 368 w 374"/>
                <a:gd name="T1" fmla="*/ 203 h 616"/>
                <a:gd name="T2" fmla="*/ 303 w 374"/>
                <a:gd name="T3" fmla="*/ 48 h 616"/>
                <a:gd name="T4" fmla="*/ 221 w 374"/>
                <a:gd name="T5" fmla="*/ 4 h 616"/>
                <a:gd name="T6" fmla="*/ 146 w 374"/>
                <a:gd name="T7" fmla="*/ 5 h 616"/>
                <a:gd name="T8" fmla="*/ 65 w 374"/>
                <a:gd name="T9" fmla="*/ 55 h 616"/>
                <a:gd name="T10" fmla="*/ 6 w 374"/>
                <a:gd name="T11" fmla="*/ 205 h 616"/>
                <a:gd name="T12" fmla="*/ 1 w 374"/>
                <a:gd name="T13" fmla="*/ 362 h 616"/>
                <a:gd name="T14" fmla="*/ 18 w 374"/>
                <a:gd name="T15" fmla="*/ 472 h 616"/>
                <a:gd name="T16" fmla="*/ 73 w 374"/>
                <a:gd name="T17" fmla="*/ 570 h 616"/>
                <a:gd name="T18" fmla="*/ 150 w 374"/>
                <a:gd name="T19" fmla="*/ 612 h 616"/>
                <a:gd name="T20" fmla="*/ 225 w 374"/>
                <a:gd name="T21" fmla="*/ 612 h 616"/>
                <a:gd name="T22" fmla="*/ 307 w 374"/>
                <a:gd name="T23" fmla="*/ 564 h 616"/>
                <a:gd name="T24" fmla="*/ 368 w 374"/>
                <a:gd name="T25" fmla="*/ 414 h 616"/>
                <a:gd name="T26" fmla="*/ 187 w 374"/>
                <a:gd name="T27" fmla="*/ 596 h 616"/>
                <a:gd name="T28" fmla="*/ 158 w 374"/>
                <a:gd name="T29" fmla="*/ 591 h 616"/>
                <a:gd name="T30" fmla="*/ 128 w 374"/>
                <a:gd name="T31" fmla="*/ 574 h 616"/>
                <a:gd name="T32" fmla="*/ 101 w 374"/>
                <a:gd name="T33" fmla="*/ 541 h 616"/>
                <a:gd name="T34" fmla="*/ 83 w 374"/>
                <a:gd name="T35" fmla="*/ 488 h 616"/>
                <a:gd name="T36" fmla="*/ 74 w 374"/>
                <a:gd name="T37" fmla="*/ 299 h 616"/>
                <a:gd name="T38" fmla="*/ 81 w 374"/>
                <a:gd name="T39" fmla="*/ 134 h 616"/>
                <a:gd name="T40" fmla="*/ 101 w 374"/>
                <a:gd name="T41" fmla="*/ 72 h 616"/>
                <a:gd name="T42" fmla="*/ 131 w 374"/>
                <a:gd name="T43" fmla="*/ 37 h 616"/>
                <a:gd name="T44" fmla="*/ 163 w 374"/>
                <a:gd name="T45" fmla="*/ 23 h 616"/>
                <a:gd name="T46" fmla="*/ 187 w 374"/>
                <a:gd name="T47" fmla="*/ 20 h 616"/>
                <a:gd name="T48" fmla="*/ 212 w 374"/>
                <a:gd name="T49" fmla="*/ 24 h 616"/>
                <a:gd name="T50" fmla="*/ 243 w 374"/>
                <a:gd name="T51" fmla="*/ 39 h 616"/>
                <a:gd name="T52" fmla="*/ 272 w 374"/>
                <a:gd name="T53" fmla="*/ 71 h 616"/>
                <a:gd name="T54" fmla="*/ 291 w 374"/>
                <a:gd name="T55" fmla="*/ 125 h 616"/>
                <a:gd name="T56" fmla="*/ 300 w 374"/>
                <a:gd name="T57" fmla="*/ 299 h 616"/>
                <a:gd name="T58" fmla="*/ 290 w 374"/>
                <a:gd name="T59" fmla="*/ 484 h 616"/>
                <a:gd name="T60" fmla="*/ 274 w 374"/>
                <a:gd name="T61" fmla="*/ 538 h 616"/>
                <a:gd name="T62" fmla="*/ 248 w 374"/>
                <a:gd name="T63" fmla="*/ 572 h 616"/>
                <a:gd name="T64" fmla="*/ 218 w 374"/>
                <a:gd name="T65" fmla="*/ 591 h 616"/>
                <a:gd name="T66" fmla="*/ 187 w 374"/>
                <a:gd name="T67" fmla="*/ 59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4" h="616">
                  <a:moveTo>
                    <a:pt x="374" y="310"/>
                  </a:moveTo>
                  <a:lnTo>
                    <a:pt x="368" y="203"/>
                  </a:lnTo>
                  <a:lnTo>
                    <a:pt x="338" y="100"/>
                  </a:lnTo>
                  <a:lnTo>
                    <a:pt x="303" y="48"/>
                  </a:lnTo>
                  <a:lnTo>
                    <a:pt x="261" y="18"/>
                  </a:lnTo>
                  <a:lnTo>
                    <a:pt x="221" y="4"/>
                  </a:lnTo>
                  <a:lnTo>
                    <a:pt x="187" y="0"/>
                  </a:lnTo>
                  <a:lnTo>
                    <a:pt x="146" y="5"/>
                  </a:lnTo>
                  <a:lnTo>
                    <a:pt x="104" y="22"/>
                  </a:lnTo>
                  <a:lnTo>
                    <a:pt x="65" y="55"/>
                  </a:lnTo>
                  <a:lnTo>
                    <a:pt x="32" y="107"/>
                  </a:lnTo>
                  <a:lnTo>
                    <a:pt x="6" y="205"/>
                  </a:lnTo>
                  <a:lnTo>
                    <a:pt x="0" y="310"/>
                  </a:lnTo>
                  <a:lnTo>
                    <a:pt x="1" y="362"/>
                  </a:lnTo>
                  <a:lnTo>
                    <a:pt x="6" y="417"/>
                  </a:lnTo>
                  <a:lnTo>
                    <a:pt x="18" y="472"/>
                  </a:lnTo>
                  <a:lnTo>
                    <a:pt x="40" y="525"/>
                  </a:lnTo>
                  <a:lnTo>
                    <a:pt x="73" y="570"/>
                  </a:lnTo>
                  <a:lnTo>
                    <a:pt x="111" y="598"/>
                  </a:lnTo>
                  <a:lnTo>
                    <a:pt x="150" y="612"/>
                  </a:lnTo>
                  <a:lnTo>
                    <a:pt x="187" y="616"/>
                  </a:lnTo>
                  <a:lnTo>
                    <a:pt x="225" y="612"/>
                  </a:lnTo>
                  <a:lnTo>
                    <a:pt x="267" y="596"/>
                  </a:lnTo>
                  <a:lnTo>
                    <a:pt x="307" y="564"/>
                  </a:lnTo>
                  <a:lnTo>
                    <a:pt x="341" y="512"/>
                  </a:lnTo>
                  <a:lnTo>
                    <a:pt x="368" y="414"/>
                  </a:lnTo>
                  <a:lnTo>
                    <a:pt x="374" y="310"/>
                  </a:lnTo>
                  <a:close/>
                  <a:moveTo>
                    <a:pt x="187" y="596"/>
                  </a:moveTo>
                  <a:lnTo>
                    <a:pt x="173" y="595"/>
                  </a:lnTo>
                  <a:lnTo>
                    <a:pt x="158" y="591"/>
                  </a:lnTo>
                  <a:lnTo>
                    <a:pt x="143" y="584"/>
                  </a:lnTo>
                  <a:lnTo>
                    <a:pt x="128" y="574"/>
                  </a:lnTo>
                  <a:lnTo>
                    <a:pt x="114" y="560"/>
                  </a:lnTo>
                  <a:lnTo>
                    <a:pt x="101" y="541"/>
                  </a:lnTo>
                  <a:lnTo>
                    <a:pt x="91" y="517"/>
                  </a:lnTo>
                  <a:lnTo>
                    <a:pt x="83" y="488"/>
                  </a:lnTo>
                  <a:lnTo>
                    <a:pt x="74" y="393"/>
                  </a:lnTo>
                  <a:lnTo>
                    <a:pt x="74" y="299"/>
                  </a:lnTo>
                  <a:lnTo>
                    <a:pt x="74" y="214"/>
                  </a:lnTo>
                  <a:lnTo>
                    <a:pt x="81" y="134"/>
                  </a:lnTo>
                  <a:lnTo>
                    <a:pt x="89" y="99"/>
                  </a:lnTo>
                  <a:lnTo>
                    <a:pt x="101" y="72"/>
                  </a:lnTo>
                  <a:lnTo>
                    <a:pt x="116" y="51"/>
                  </a:lnTo>
                  <a:lnTo>
                    <a:pt x="131" y="37"/>
                  </a:lnTo>
                  <a:lnTo>
                    <a:pt x="147" y="28"/>
                  </a:lnTo>
                  <a:lnTo>
                    <a:pt x="163" y="23"/>
                  </a:lnTo>
                  <a:lnTo>
                    <a:pt x="176" y="20"/>
                  </a:lnTo>
                  <a:lnTo>
                    <a:pt x="187" y="20"/>
                  </a:lnTo>
                  <a:lnTo>
                    <a:pt x="198" y="21"/>
                  </a:lnTo>
                  <a:lnTo>
                    <a:pt x="212" y="24"/>
                  </a:lnTo>
                  <a:lnTo>
                    <a:pt x="228" y="30"/>
                  </a:lnTo>
                  <a:lnTo>
                    <a:pt x="243" y="39"/>
                  </a:lnTo>
                  <a:lnTo>
                    <a:pt x="258" y="52"/>
                  </a:lnTo>
                  <a:lnTo>
                    <a:pt x="272" y="71"/>
                  </a:lnTo>
                  <a:lnTo>
                    <a:pt x="283" y="95"/>
                  </a:lnTo>
                  <a:lnTo>
                    <a:pt x="291" y="125"/>
                  </a:lnTo>
                  <a:lnTo>
                    <a:pt x="299" y="209"/>
                  </a:lnTo>
                  <a:lnTo>
                    <a:pt x="300" y="299"/>
                  </a:lnTo>
                  <a:lnTo>
                    <a:pt x="299" y="395"/>
                  </a:lnTo>
                  <a:lnTo>
                    <a:pt x="290" y="484"/>
                  </a:lnTo>
                  <a:lnTo>
                    <a:pt x="284" y="513"/>
                  </a:lnTo>
                  <a:lnTo>
                    <a:pt x="274" y="538"/>
                  </a:lnTo>
                  <a:lnTo>
                    <a:pt x="262" y="557"/>
                  </a:lnTo>
                  <a:lnTo>
                    <a:pt x="248" y="572"/>
                  </a:lnTo>
                  <a:lnTo>
                    <a:pt x="233" y="583"/>
                  </a:lnTo>
                  <a:lnTo>
                    <a:pt x="218" y="591"/>
                  </a:lnTo>
                  <a:lnTo>
                    <a:pt x="202" y="595"/>
                  </a:lnTo>
                  <a:lnTo>
                    <a:pt x="187" y="596"/>
                  </a:lnTo>
                  <a:close/>
                </a:path>
              </a:pathLst>
            </a:custGeom>
            <a:solidFill>
              <a:srgbClr val="0000FF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7"/>
            <p:cNvSpPr>
              <a:spLocks noChangeAspect="1"/>
            </p:cNvSpPr>
            <p:nvPr/>
          </p:nvSpPr>
          <p:spPr bwMode="auto">
            <a:xfrm>
              <a:off x="4747" y="512"/>
              <a:ext cx="94" cy="95"/>
            </a:xfrm>
            <a:custGeom>
              <a:avLst/>
              <a:gdLst>
                <a:gd name="T0" fmla="*/ 94 w 94"/>
                <a:gd name="T1" fmla="*/ 48 h 95"/>
                <a:gd name="T2" fmla="*/ 90 w 94"/>
                <a:gd name="T3" fmla="*/ 29 h 95"/>
                <a:gd name="T4" fmla="*/ 80 w 94"/>
                <a:gd name="T5" fmla="*/ 14 h 95"/>
                <a:gd name="T6" fmla="*/ 65 w 94"/>
                <a:gd name="T7" fmla="*/ 4 h 95"/>
                <a:gd name="T8" fmla="*/ 47 w 94"/>
                <a:gd name="T9" fmla="*/ 0 h 95"/>
                <a:gd name="T10" fmla="*/ 28 w 94"/>
                <a:gd name="T11" fmla="*/ 4 h 95"/>
                <a:gd name="T12" fmla="*/ 14 w 94"/>
                <a:gd name="T13" fmla="*/ 14 h 95"/>
                <a:gd name="T14" fmla="*/ 3 w 94"/>
                <a:gd name="T15" fmla="*/ 29 h 95"/>
                <a:gd name="T16" fmla="*/ 0 w 94"/>
                <a:gd name="T17" fmla="*/ 48 h 95"/>
                <a:gd name="T18" fmla="*/ 3 w 94"/>
                <a:gd name="T19" fmla="*/ 66 h 95"/>
                <a:gd name="T20" fmla="*/ 14 w 94"/>
                <a:gd name="T21" fmla="*/ 81 h 95"/>
                <a:gd name="T22" fmla="*/ 28 w 94"/>
                <a:gd name="T23" fmla="*/ 91 h 95"/>
                <a:gd name="T24" fmla="*/ 47 w 94"/>
                <a:gd name="T25" fmla="*/ 95 h 95"/>
                <a:gd name="T26" fmla="*/ 65 w 94"/>
                <a:gd name="T27" fmla="*/ 91 h 95"/>
                <a:gd name="T28" fmla="*/ 80 w 94"/>
                <a:gd name="T29" fmla="*/ 81 h 95"/>
                <a:gd name="T30" fmla="*/ 90 w 94"/>
                <a:gd name="T31" fmla="*/ 66 h 95"/>
                <a:gd name="T32" fmla="*/ 94 w 94"/>
                <a:gd name="T33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5">
                  <a:moveTo>
                    <a:pt x="94" y="48"/>
                  </a:moveTo>
                  <a:lnTo>
                    <a:pt x="90" y="29"/>
                  </a:lnTo>
                  <a:lnTo>
                    <a:pt x="80" y="14"/>
                  </a:lnTo>
                  <a:lnTo>
                    <a:pt x="65" y="4"/>
                  </a:lnTo>
                  <a:lnTo>
                    <a:pt x="47" y="0"/>
                  </a:lnTo>
                  <a:lnTo>
                    <a:pt x="28" y="4"/>
                  </a:lnTo>
                  <a:lnTo>
                    <a:pt x="14" y="14"/>
                  </a:lnTo>
                  <a:lnTo>
                    <a:pt x="3" y="29"/>
                  </a:lnTo>
                  <a:lnTo>
                    <a:pt x="0" y="48"/>
                  </a:lnTo>
                  <a:lnTo>
                    <a:pt x="3" y="66"/>
                  </a:lnTo>
                  <a:lnTo>
                    <a:pt x="14" y="81"/>
                  </a:lnTo>
                  <a:lnTo>
                    <a:pt x="28" y="91"/>
                  </a:lnTo>
                  <a:lnTo>
                    <a:pt x="47" y="95"/>
                  </a:lnTo>
                  <a:lnTo>
                    <a:pt x="65" y="91"/>
                  </a:lnTo>
                  <a:lnTo>
                    <a:pt x="80" y="81"/>
                  </a:lnTo>
                  <a:lnTo>
                    <a:pt x="90" y="66"/>
                  </a:lnTo>
                  <a:lnTo>
                    <a:pt x="94" y="48"/>
                  </a:lnTo>
                  <a:close/>
                </a:path>
              </a:pathLst>
            </a:custGeom>
            <a:solidFill>
              <a:srgbClr val="0000FF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8"/>
            <p:cNvSpPr>
              <a:spLocks noChangeAspect="1"/>
            </p:cNvSpPr>
            <p:nvPr/>
          </p:nvSpPr>
          <p:spPr bwMode="auto">
            <a:xfrm>
              <a:off x="4996" y="11"/>
              <a:ext cx="293" cy="596"/>
            </a:xfrm>
            <a:custGeom>
              <a:avLst/>
              <a:gdLst>
                <a:gd name="T0" fmla="*/ 182 w 293"/>
                <a:gd name="T1" fmla="*/ 24 h 596"/>
                <a:gd name="T2" fmla="*/ 182 w 293"/>
                <a:gd name="T3" fmla="*/ 11 h 596"/>
                <a:gd name="T4" fmla="*/ 179 w 293"/>
                <a:gd name="T5" fmla="*/ 4 h 596"/>
                <a:gd name="T6" fmla="*/ 173 w 293"/>
                <a:gd name="T7" fmla="*/ 1 h 596"/>
                <a:gd name="T8" fmla="*/ 162 w 293"/>
                <a:gd name="T9" fmla="*/ 0 h 596"/>
                <a:gd name="T10" fmla="*/ 117 w 293"/>
                <a:gd name="T11" fmla="*/ 33 h 596"/>
                <a:gd name="T12" fmla="*/ 70 w 293"/>
                <a:gd name="T13" fmla="*/ 50 h 596"/>
                <a:gd name="T14" fmla="*/ 29 w 293"/>
                <a:gd name="T15" fmla="*/ 57 h 596"/>
                <a:gd name="T16" fmla="*/ 0 w 293"/>
                <a:gd name="T17" fmla="*/ 57 h 596"/>
                <a:gd name="T18" fmla="*/ 0 w 293"/>
                <a:gd name="T19" fmla="*/ 85 h 596"/>
                <a:gd name="T20" fmla="*/ 19 w 293"/>
                <a:gd name="T21" fmla="*/ 85 h 596"/>
                <a:gd name="T22" fmla="*/ 47 w 293"/>
                <a:gd name="T23" fmla="*/ 82 h 596"/>
                <a:gd name="T24" fmla="*/ 81 w 293"/>
                <a:gd name="T25" fmla="*/ 75 h 596"/>
                <a:gd name="T26" fmla="*/ 116 w 293"/>
                <a:gd name="T27" fmla="*/ 62 h 596"/>
                <a:gd name="T28" fmla="*/ 116 w 293"/>
                <a:gd name="T29" fmla="*/ 525 h 596"/>
                <a:gd name="T30" fmla="*/ 116 w 293"/>
                <a:gd name="T31" fmla="*/ 536 h 596"/>
                <a:gd name="T32" fmla="*/ 115 w 293"/>
                <a:gd name="T33" fmla="*/ 546 h 596"/>
                <a:gd name="T34" fmla="*/ 111 w 293"/>
                <a:gd name="T35" fmla="*/ 553 h 596"/>
                <a:gd name="T36" fmla="*/ 105 w 293"/>
                <a:gd name="T37" fmla="*/ 559 h 596"/>
                <a:gd name="T38" fmla="*/ 95 w 293"/>
                <a:gd name="T39" fmla="*/ 563 h 596"/>
                <a:gd name="T40" fmla="*/ 80 w 293"/>
                <a:gd name="T41" fmla="*/ 566 h 596"/>
                <a:gd name="T42" fmla="*/ 60 w 293"/>
                <a:gd name="T43" fmla="*/ 568 h 596"/>
                <a:gd name="T44" fmla="*/ 33 w 293"/>
                <a:gd name="T45" fmla="*/ 568 h 596"/>
                <a:gd name="T46" fmla="*/ 5 w 293"/>
                <a:gd name="T47" fmla="*/ 568 h 596"/>
                <a:gd name="T48" fmla="*/ 5 w 293"/>
                <a:gd name="T49" fmla="*/ 596 h 596"/>
                <a:gd name="T50" fmla="*/ 293 w 293"/>
                <a:gd name="T51" fmla="*/ 596 h 596"/>
                <a:gd name="T52" fmla="*/ 293 w 293"/>
                <a:gd name="T53" fmla="*/ 568 h 596"/>
                <a:gd name="T54" fmla="*/ 265 w 293"/>
                <a:gd name="T55" fmla="*/ 568 h 596"/>
                <a:gd name="T56" fmla="*/ 238 w 293"/>
                <a:gd name="T57" fmla="*/ 568 h 596"/>
                <a:gd name="T58" fmla="*/ 218 w 293"/>
                <a:gd name="T59" fmla="*/ 566 h 596"/>
                <a:gd name="T60" fmla="*/ 203 w 293"/>
                <a:gd name="T61" fmla="*/ 563 h 596"/>
                <a:gd name="T62" fmla="*/ 193 w 293"/>
                <a:gd name="T63" fmla="*/ 559 h 596"/>
                <a:gd name="T64" fmla="*/ 187 w 293"/>
                <a:gd name="T65" fmla="*/ 554 h 596"/>
                <a:gd name="T66" fmla="*/ 183 w 293"/>
                <a:gd name="T67" fmla="*/ 546 h 596"/>
                <a:gd name="T68" fmla="*/ 182 w 293"/>
                <a:gd name="T69" fmla="*/ 537 h 596"/>
                <a:gd name="T70" fmla="*/ 182 w 293"/>
                <a:gd name="T71" fmla="*/ 525 h 596"/>
                <a:gd name="T72" fmla="*/ 182 w 293"/>
                <a:gd name="T73" fmla="*/ 24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3" h="596">
                  <a:moveTo>
                    <a:pt x="182" y="24"/>
                  </a:moveTo>
                  <a:lnTo>
                    <a:pt x="182" y="11"/>
                  </a:lnTo>
                  <a:lnTo>
                    <a:pt x="179" y="4"/>
                  </a:lnTo>
                  <a:lnTo>
                    <a:pt x="173" y="1"/>
                  </a:lnTo>
                  <a:lnTo>
                    <a:pt x="162" y="0"/>
                  </a:lnTo>
                  <a:lnTo>
                    <a:pt x="117" y="33"/>
                  </a:lnTo>
                  <a:lnTo>
                    <a:pt x="70" y="50"/>
                  </a:lnTo>
                  <a:lnTo>
                    <a:pt x="29" y="57"/>
                  </a:lnTo>
                  <a:lnTo>
                    <a:pt x="0" y="57"/>
                  </a:lnTo>
                  <a:lnTo>
                    <a:pt x="0" y="85"/>
                  </a:lnTo>
                  <a:lnTo>
                    <a:pt x="19" y="85"/>
                  </a:lnTo>
                  <a:lnTo>
                    <a:pt x="47" y="82"/>
                  </a:lnTo>
                  <a:lnTo>
                    <a:pt x="81" y="75"/>
                  </a:lnTo>
                  <a:lnTo>
                    <a:pt x="116" y="62"/>
                  </a:lnTo>
                  <a:lnTo>
                    <a:pt x="116" y="525"/>
                  </a:lnTo>
                  <a:lnTo>
                    <a:pt x="116" y="536"/>
                  </a:lnTo>
                  <a:lnTo>
                    <a:pt x="115" y="546"/>
                  </a:lnTo>
                  <a:lnTo>
                    <a:pt x="111" y="553"/>
                  </a:lnTo>
                  <a:lnTo>
                    <a:pt x="105" y="559"/>
                  </a:lnTo>
                  <a:lnTo>
                    <a:pt x="95" y="563"/>
                  </a:lnTo>
                  <a:lnTo>
                    <a:pt x="80" y="566"/>
                  </a:lnTo>
                  <a:lnTo>
                    <a:pt x="60" y="568"/>
                  </a:lnTo>
                  <a:lnTo>
                    <a:pt x="33" y="568"/>
                  </a:lnTo>
                  <a:lnTo>
                    <a:pt x="5" y="568"/>
                  </a:lnTo>
                  <a:lnTo>
                    <a:pt x="5" y="596"/>
                  </a:lnTo>
                  <a:lnTo>
                    <a:pt x="293" y="596"/>
                  </a:lnTo>
                  <a:lnTo>
                    <a:pt x="293" y="568"/>
                  </a:lnTo>
                  <a:lnTo>
                    <a:pt x="265" y="568"/>
                  </a:lnTo>
                  <a:lnTo>
                    <a:pt x="238" y="568"/>
                  </a:lnTo>
                  <a:lnTo>
                    <a:pt x="218" y="566"/>
                  </a:lnTo>
                  <a:lnTo>
                    <a:pt x="203" y="563"/>
                  </a:lnTo>
                  <a:lnTo>
                    <a:pt x="193" y="559"/>
                  </a:lnTo>
                  <a:lnTo>
                    <a:pt x="187" y="554"/>
                  </a:lnTo>
                  <a:lnTo>
                    <a:pt x="183" y="546"/>
                  </a:lnTo>
                  <a:lnTo>
                    <a:pt x="182" y="537"/>
                  </a:lnTo>
                  <a:lnTo>
                    <a:pt x="182" y="525"/>
                  </a:lnTo>
                  <a:lnTo>
                    <a:pt x="182" y="24"/>
                  </a:lnTo>
                  <a:close/>
                </a:path>
              </a:pathLst>
            </a:custGeom>
            <a:solidFill>
              <a:srgbClr val="0000FF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9"/>
            <p:cNvSpPr>
              <a:spLocks noChangeAspect="1"/>
            </p:cNvSpPr>
            <p:nvPr/>
          </p:nvSpPr>
          <p:spPr bwMode="auto">
            <a:xfrm>
              <a:off x="5403" y="11"/>
              <a:ext cx="355" cy="616"/>
            </a:xfrm>
            <a:custGeom>
              <a:avLst/>
              <a:gdLst>
                <a:gd name="T0" fmla="*/ 341 w 355"/>
                <a:gd name="T1" fmla="*/ 341 h 616"/>
                <a:gd name="T2" fmla="*/ 253 w 355"/>
                <a:gd name="T3" fmla="*/ 236 h 616"/>
                <a:gd name="T4" fmla="*/ 154 w 355"/>
                <a:gd name="T5" fmla="*/ 223 h 616"/>
                <a:gd name="T6" fmla="*/ 98 w 355"/>
                <a:gd name="T7" fmla="*/ 246 h 616"/>
                <a:gd name="T8" fmla="*/ 73 w 355"/>
                <a:gd name="T9" fmla="*/ 92 h 616"/>
                <a:gd name="T10" fmla="*/ 148 w 355"/>
                <a:gd name="T11" fmla="*/ 103 h 616"/>
                <a:gd name="T12" fmla="*/ 275 w 355"/>
                <a:gd name="T13" fmla="*/ 61 h 616"/>
                <a:gd name="T14" fmla="*/ 320 w 355"/>
                <a:gd name="T15" fmla="*/ 10 h 616"/>
                <a:gd name="T16" fmla="*/ 311 w 355"/>
                <a:gd name="T17" fmla="*/ 0 h 616"/>
                <a:gd name="T18" fmla="*/ 286 w 355"/>
                <a:gd name="T19" fmla="*/ 10 h 616"/>
                <a:gd name="T20" fmla="*/ 225 w 355"/>
                <a:gd name="T21" fmla="*/ 26 h 616"/>
                <a:gd name="T22" fmla="*/ 126 w 355"/>
                <a:gd name="T23" fmla="*/ 23 h 616"/>
                <a:gd name="T24" fmla="*/ 58 w 355"/>
                <a:gd name="T25" fmla="*/ 1 h 616"/>
                <a:gd name="T26" fmla="*/ 46 w 355"/>
                <a:gd name="T27" fmla="*/ 7 h 616"/>
                <a:gd name="T28" fmla="*/ 45 w 355"/>
                <a:gd name="T29" fmla="*/ 288 h 616"/>
                <a:gd name="T30" fmla="*/ 58 w 355"/>
                <a:gd name="T31" fmla="*/ 311 h 616"/>
                <a:gd name="T32" fmla="*/ 69 w 355"/>
                <a:gd name="T33" fmla="*/ 302 h 616"/>
                <a:gd name="T34" fmla="*/ 103 w 355"/>
                <a:gd name="T35" fmla="*/ 266 h 616"/>
                <a:gd name="T36" fmla="*/ 184 w 355"/>
                <a:gd name="T37" fmla="*/ 240 h 616"/>
                <a:gd name="T38" fmla="*/ 236 w 355"/>
                <a:gd name="T39" fmla="*/ 263 h 616"/>
                <a:gd name="T40" fmla="*/ 259 w 355"/>
                <a:gd name="T41" fmla="*/ 297 h 616"/>
                <a:gd name="T42" fmla="*/ 276 w 355"/>
                <a:gd name="T43" fmla="*/ 410 h 616"/>
                <a:gd name="T44" fmla="*/ 273 w 355"/>
                <a:gd name="T45" fmla="*/ 469 h 616"/>
                <a:gd name="T46" fmla="*/ 254 w 355"/>
                <a:gd name="T47" fmla="*/ 533 h 616"/>
                <a:gd name="T48" fmla="*/ 214 w 355"/>
                <a:gd name="T49" fmla="*/ 575 h 616"/>
                <a:gd name="T50" fmla="*/ 159 w 355"/>
                <a:gd name="T51" fmla="*/ 591 h 616"/>
                <a:gd name="T52" fmla="*/ 75 w 355"/>
                <a:gd name="T53" fmla="*/ 560 h 616"/>
                <a:gd name="T54" fmla="*/ 28 w 355"/>
                <a:gd name="T55" fmla="*/ 491 h 616"/>
                <a:gd name="T56" fmla="*/ 44 w 355"/>
                <a:gd name="T57" fmla="*/ 492 h 616"/>
                <a:gd name="T58" fmla="*/ 77 w 355"/>
                <a:gd name="T59" fmla="*/ 478 h 616"/>
                <a:gd name="T60" fmla="*/ 88 w 355"/>
                <a:gd name="T61" fmla="*/ 448 h 616"/>
                <a:gd name="T62" fmla="*/ 77 w 355"/>
                <a:gd name="T63" fmla="*/ 418 h 616"/>
                <a:gd name="T64" fmla="*/ 44 w 355"/>
                <a:gd name="T65" fmla="*/ 405 h 616"/>
                <a:gd name="T66" fmla="*/ 17 w 355"/>
                <a:gd name="T67" fmla="*/ 413 h 616"/>
                <a:gd name="T68" fmla="*/ 0 w 355"/>
                <a:gd name="T69" fmla="*/ 452 h 616"/>
                <a:gd name="T70" fmla="*/ 43 w 355"/>
                <a:gd name="T71" fmla="*/ 563 h 616"/>
                <a:gd name="T72" fmla="*/ 161 w 355"/>
                <a:gd name="T73" fmla="*/ 616 h 616"/>
                <a:gd name="T74" fmla="*/ 296 w 355"/>
                <a:gd name="T75" fmla="*/ 559 h 616"/>
                <a:gd name="T76" fmla="*/ 355 w 355"/>
                <a:gd name="T77" fmla="*/ 4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5" h="616">
                  <a:moveTo>
                    <a:pt x="355" y="416"/>
                  </a:moveTo>
                  <a:lnTo>
                    <a:pt x="341" y="341"/>
                  </a:lnTo>
                  <a:lnTo>
                    <a:pt x="306" y="279"/>
                  </a:lnTo>
                  <a:lnTo>
                    <a:pt x="253" y="236"/>
                  </a:lnTo>
                  <a:lnTo>
                    <a:pt x="185" y="220"/>
                  </a:lnTo>
                  <a:lnTo>
                    <a:pt x="154" y="223"/>
                  </a:lnTo>
                  <a:lnTo>
                    <a:pt x="125" y="231"/>
                  </a:lnTo>
                  <a:lnTo>
                    <a:pt x="98" y="246"/>
                  </a:lnTo>
                  <a:lnTo>
                    <a:pt x="73" y="266"/>
                  </a:lnTo>
                  <a:lnTo>
                    <a:pt x="73" y="92"/>
                  </a:lnTo>
                  <a:lnTo>
                    <a:pt x="106" y="99"/>
                  </a:lnTo>
                  <a:lnTo>
                    <a:pt x="148" y="103"/>
                  </a:lnTo>
                  <a:lnTo>
                    <a:pt x="221" y="90"/>
                  </a:lnTo>
                  <a:lnTo>
                    <a:pt x="275" y="61"/>
                  </a:lnTo>
                  <a:lnTo>
                    <a:pt x="308" y="30"/>
                  </a:lnTo>
                  <a:lnTo>
                    <a:pt x="320" y="10"/>
                  </a:lnTo>
                  <a:lnTo>
                    <a:pt x="318" y="3"/>
                  </a:lnTo>
                  <a:lnTo>
                    <a:pt x="311" y="0"/>
                  </a:lnTo>
                  <a:lnTo>
                    <a:pt x="304" y="3"/>
                  </a:lnTo>
                  <a:lnTo>
                    <a:pt x="286" y="10"/>
                  </a:lnTo>
                  <a:lnTo>
                    <a:pt x="259" y="19"/>
                  </a:lnTo>
                  <a:lnTo>
                    <a:pt x="225" y="26"/>
                  </a:lnTo>
                  <a:lnTo>
                    <a:pt x="183" y="29"/>
                  </a:lnTo>
                  <a:lnTo>
                    <a:pt x="126" y="23"/>
                  </a:lnTo>
                  <a:lnTo>
                    <a:pt x="65" y="4"/>
                  </a:lnTo>
                  <a:lnTo>
                    <a:pt x="58" y="1"/>
                  </a:lnTo>
                  <a:lnTo>
                    <a:pt x="54" y="1"/>
                  </a:lnTo>
                  <a:lnTo>
                    <a:pt x="46" y="7"/>
                  </a:lnTo>
                  <a:lnTo>
                    <a:pt x="45" y="22"/>
                  </a:lnTo>
                  <a:lnTo>
                    <a:pt x="45" y="288"/>
                  </a:lnTo>
                  <a:lnTo>
                    <a:pt x="47" y="305"/>
                  </a:lnTo>
                  <a:lnTo>
                    <a:pt x="58" y="311"/>
                  </a:lnTo>
                  <a:lnTo>
                    <a:pt x="64" y="308"/>
                  </a:lnTo>
                  <a:lnTo>
                    <a:pt x="69" y="302"/>
                  </a:lnTo>
                  <a:lnTo>
                    <a:pt x="81" y="287"/>
                  </a:lnTo>
                  <a:lnTo>
                    <a:pt x="103" y="266"/>
                  </a:lnTo>
                  <a:lnTo>
                    <a:pt x="137" y="248"/>
                  </a:lnTo>
                  <a:lnTo>
                    <a:pt x="184" y="240"/>
                  </a:lnTo>
                  <a:lnTo>
                    <a:pt x="214" y="246"/>
                  </a:lnTo>
                  <a:lnTo>
                    <a:pt x="236" y="263"/>
                  </a:lnTo>
                  <a:lnTo>
                    <a:pt x="251" y="282"/>
                  </a:lnTo>
                  <a:lnTo>
                    <a:pt x="259" y="297"/>
                  </a:lnTo>
                  <a:lnTo>
                    <a:pt x="273" y="349"/>
                  </a:lnTo>
                  <a:lnTo>
                    <a:pt x="276" y="410"/>
                  </a:lnTo>
                  <a:lnTo>
                    <a:pt x="275" y="437"/>
                  </a:lnTo>
                  <a:lnTo>
                    <a:pt x="273" y="469"/>
                  </a:lnTo>
                  <a:lnTo>
                    <a:pt x="267" y="502"/>
                  </a:lnTo>
                  <a:lnTo>
                    <a:pt x="254" y="533"/>
                  </a:lnTo>
                  <a:lnTo>
                    <a:pt x="236" y="556"/>
                  </a:lnTo>
                  <a:lnTo>
                    <a:pt x="214" y="575"/>
                  </a:lnTo>
                  <a:lnTo>
                    <a:pt x="188" y="586"/>
                  </a:lnTo>
                  <a:lnTo>
                    <a:pt x="159" y="591"/>
                  </a:lnTo>
                  <a:lnTo>
                    <a:pt x="113" y="583"/>
                  </a:lnTo>
                  <a:lnTo>
                    <a:pt x="75" y="560"/>
                  </a:lnTo>
                  <a:lnTo>
                    <a:pt x="46" y="528"/>
                  </a:lnTo>
                  <a:lnTo>
                    <a:pt x="28" y="491"/>
                  </a:lnTo>
                  <a:lnTo>
                    <a:pt x="33" y="492"/>
                  </a:lnTo>
                  <a:lnTo>
                    <a:pt x="44" y="492"/>
                  </a:lnTo>
                  <a:lnTo>
                    <a:pt x="63" y="489"/>
                  </a:lnTo>
                  <a:lnTo>
                    <a:pt x="77" y="478"/>
                  </a:lnTo>
                  <a:lnTo>
                    <a:pt x="85" y="464"/>
                  </a:lnTo>
                  <a:lnTo>
                    <a:pt x="88" y="448"/>
                  </a:lnTo>
                  <a:lnTo>
                    <a:pt x="85" y="432"/>
                  </a:lnTo>
                  <a:lnTo>
                    <a:pt x="77" y="418"/>
                  </a:lnTo>
                  <a:lnTo>
                    <a:pt x="63" y="409"/>
                  </a:lnTo>
                  <a:lnTo>
                    <a:pt x="44" y="405"/>
                  </a:lnTo>
                  <a:lnTo>
                    <a:pt x="31" y="406"/>
                  </a:lnTo>
                  <a:lnTo>
                    <a:pt x="17" y="413"/>
                  </a:lnTo>
                  <a:lnTo>
                    <a:pt x="5" y="427"/>
                  </a:lnTo>
                  <a:lnTo>
                    <a:pt x="0" y="452"/>
                  </a:lnTo>
                  <a:lnTo>
                    <a:pt x="11" y="510"/>
                  </a:lnTo>
                  <a:lnTo>
                    <a:pt x="43" y="563"/>
                  </a:lnTo>
                  <a:lnTo>
                    <a:pt x="94" y="601"/>
                  </a:lnTo>
                  <a:lnTo>
                    <a:pt x="161" y="616"/>
                  </a:lnTo>
                  <a:lnTo>
                    <a:pt x="234" y="601"/>
                  </a:lnTo>
                  <a:lnTo>
                    <a:pt x="296" y="559"/>
                  </a:lnTo>
                  <a:lnTo>
                    <a:pt x="339" y="495"/>
                  </a:lnTo>
                  <a:lnTo>
                    <a:pt x="355" y="416"/>
                  </a:lnTo>
                  <a:close/>
                </a:path>
              </a:pathLst>
            </a:custGeom>
            <a:solidFill>
              <a:srgbClr val="0000FF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822191" y="5159580"/>
            <a:ext cx="2768707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Наклон кривой остывания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60345" y="1376273"/>
            <a:ext cx="1400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4% </a:t>
            </a:r>
            <a:r>
              <a:rPr lang="ru-RU" b="1" dirty="0">
                <a:solidFill>
                  <a:srgbClr val="FF0000"/>
                </a:solidFill>
              </a:rPr>
              <a:t>за</a:t>
            </a:r>
            <a:r>
              <a:rPr lang="en-US" b="1" dirty="0">
                <a:solidFill>
                  <a:srgbClr val="FF0000"/>
                </a:solidFill>
              </a:rPr>
              <a:t> 10 </a:t>
            </a:r>
            <a:r>
              <a:rPr lang="ru-RU" b="1" dirty="0">
                <a:solidFill>
                  <a:srgbClr val="FF0000"/>
                </a:solidFill>
              </a:rPr>
              <a:t>лет</a:t>
            </a:r>
          </a:p>
        </p:txBody>
      </p:sp>
      <p:pic>
        <p:nvPicPr>
          <p:cNvPr id="52" name="Picture 16" descr="A Chandra X-ray Observatory image of the supernova remnant Cassiopeia A, with an artist's impression of the neutron star at the center of the remnant. The discovery of a carbon atmosphere on this neutron star resolves a ten-year old mystery surrounding this object. Credit: Chandra image: NASA/CXC/Southampton/W.Ho; illustration: NASA/CXC/M.Weis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444" y="658339"/>
            <a:ext cx="3569506" cy="2391874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172273" y="3707740"/>
            <a:ext cx="461575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Спектр описывается углеродной атмосферой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20615" y="3404174"/>
            <a:ext cx="273331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Ho &amp; </a:t>
            </a:r>
            <a:r>
              <a:rPr lang="en-US" b="1" i="1" dirty="0" err="1">
                <a:solidFill>
                  <a:srgbClr val="7030A0"/>
                </a:solidFill>
              </a:rPr>
              <a:t>Heinke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en-US" b="1" i="1" dirty="0">
                <a:solidFill>
                  <a:srgbClr val="7030A0"/>
                </a:solidFill>
              </a:rPr>
              <a:t>, Nature 2009</a:t>
            </a:r>
            <a:endParaRPr lang="ru-RU" b="1" i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76388" y="4525746"/>
                <a:ext cx="3531516" cy="120751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Chandra First Light</a:t>
                </a:r>
              </a:p>
              <a:p>
                <a:r>
                  <a:rPr lang="ru-RU" dirty="0"/>
                  <a:t>Возраст 3</a:t>
                </a:r>
                <a:r>
                  <a:rPr lang="en-US" dirty="0"/>
                  <a:t>4</a:t>
                </a:r>
                <a:r>
                  <a:rPr lang="ru-RU" dirty="0"/>
                  <a:t>0 лет (1680 г.р.)</a:t>
                </a:r>
              </a:p>
              <a:p>
                <a:r>
                  <a:rPr lang="ru-RU" dirty="0"/>
                  <a:t>Расстояние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3.4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−0.1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+0.3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ru-RU" dirty="0"/>
                  <a:t>кпк</a:t>
                </a:r>
              </a:p>
              <a:p>
                <a:r>
                  <a:rPr lang="ru-RU" dirty="0"/>
                  <a:t>Температура поверхности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dirty="0"/>
                  <a:t> МК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8" y="4525746"/>
                <a:ext cx="3531516" cy="12075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71" y="5733612"/>
            <a:ext cx="2639164" cy="6227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80994">
            <a:off x="7000565" y="2538573"/>
            <a:ext cx="1739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</a:rPr>
              <a:t>стандартное остывание</a:t>
            </a:r>
          </a:p>
        </p:txBody>
      </p:sp>
    </p:spTree>
    <p:extLst>
      <p:ext uri="{BB962C8B-B14F-4D97-AF65-F5344CB8AC3E}">
        <p14:creationId xmlns:p14="http://schemas.microsoft.com/office/powerpoint/2010/main" val="2528927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117475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b="1">
                <a:solidFill>
                  <a:srgbClr val="003399"/>
                </a:solidFill>
                <a:latin typeface="Arial" charset="0"/>
              </a:defRPr>
            </a:lvl1pPr>
            <a:lvl2pPr marL="742950" indent="-28575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2pPr>
            <a:lvl3pPr marL="11430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3pPr>
            <a:lvl4pPr marL="16002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4pPr>
            <a:lvl5pPr marL="20574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 err="1"/>
              <a:t>Доплнительные</a:t>
            </a:r>
            <a:r>
              <a:rPr lang="ru-RU" sz="2000" dirty="0"/>
              <a:t> слайды</a:t>
            </a:r>
          </a:p>
          <a:p>
            <a:pPr eaLnBrk="1" hangingPunct="1"/>
            <a:r>
              <a:rPr lang="en-US" sz="2000" dirty="0"/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556792"/>
            <a:ext cx="4906938" cy="4898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760" y="825361"/>
            <a:ext cx="242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Wijngaarden</a:t>
            </a:r>
            <a:r>
              <a:rPr lang="en-US" dirty="0"/>
              <a:t> et al. 2019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32516" y="1602958"/>
            <a:ext cx="27713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Диффузное ядерное горение. </a:t>
            </a:r>
          </a:p>
          <a:p>
            <a:r>
              <a:rPr lang="ru-RU" dirty="0"/>
              <a:t>Эволюция </a:t>
            </a:r>
            <a:r>
              <a:rPr lang="ru-RU" dirty="0" err="1"/>
              <a:t>аккрецированной</a:t>
            </a:r>
            <a:r>
              <a:rPr lang="ru-RU" dirty="0"/>
              <a:t> оболочки. </a:t>
            </a:r>
          </a:p>
          <a:p>
            <a:r>
              <a:rPr lang="ru-RU" dirty="0"/>
              <a:t>При низких темпах аккреции водород  и гелий перегорают в углерод, что делает возможным углеродные атмосферы.</a:t>
            </a:r>
          </a:p>
          <a:p>
            <a:r>
              <a:rPr lang="ru-RU" dirty="0"/>
              <a:t>При умеренном темпе аккреции водород не успевает перегореть –</a:t>
            </a:r>
            <a:r>
              <a:rPr lang="en-US" dirty="0"/>
              <a:t>&gt; </a:t>
            </a:r>
            <a:r>
              <a:rPr lang="ru-RU" dirty="0"/>
              <a:t>водородная атмосфера</a:t>
            </a:r>
          </a:p>
        </p:txBody>
      </p:sp>
    </p:spTree>
    <p:extLst>
      <p:ext uri="{BB962C8B-B14F-4D97-AF65-F5344CB8AC3E}">
        <p14:creationId xmlns:p14="http://schemas.microsoft.com/office/powerpoint/2010/main" val="1514722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117475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b="1">
                <a:solidFill>
                  <a:srgbClr val="003399"/>
                </a:solidFill>
                <a:latin typeface="Arial" charset="0"/>
              </a:defRPr>
            </a:lvl1pPr>
            <a:lvl2pPr marL="742950" indent="-28575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2pPr>
            <a:lvl3pPr marL="11430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3pPr>
            <a:lvl4pPr marL="16002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4pPr>
            <a:lvl5pPr marL="20574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/>
              <a:t>Дополнительные слайды</a:t>
            </a:r>
          </a:p>
          <a:p>
            <a:pPr eaLnBrk="1" hangingPunct="1"/>
            <a:r>
              <a:rPr lang="en-US" sz="2000" dirty="0"/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10100"/>
          <a:stretch/>
        </p:blipFill>
        <p:spPr>
          <a:xfrm>
            <a:off x="1907704" y="825361"/>
            <a:ext cx="4968552" cy="575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94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117475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b="1">
                <a:solidFill>
                  <a:srgbClr val="003399"/>
                </a:solidFill>
                <a:latin typeface="Arial" charset="0"/>
              </a:defRPr>
            </a:lvl1pPr>
            <a:lvl2pPr marL="742950" indent="-28575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2pPr>
            <a:lvl3pPr marL="11430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3pPr>
            <a:lvl4pPr marL="16002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4pPr>
            <a:lvl5pPr marL="20574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/>
              <a:t>Дополнительные слайды</a:t>
            </a:r>
          </a:p>
          <a:p>
            <a:pPr eaLnBrk="1" hangingPunct="1"/>
            <a:r>
              <a:rPr lang="en-US" sz="2000" dirty="0"/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47899"/>
          <a:stretch/>
        </p:blipFill>
        <p:spPr>
          <a:xfrm>
            <a:off x="611560" y="823784"/>
            <a:ext cx="7632848" cy="487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09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2pPr>
              <a:lvl3pPr marL="11430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3pPr>
              <a:lvl4pPr marL="16002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4pPr>
              <a:lvl5pPr marL="20574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000" dirty="0"/>
                <a:t>Остывание НЗ в остатке сверхновой Кассиопея А</a:t>
              </a: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84" y="1481913"/>
            <a:ext cx="3459800" cy="303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97713" y="851461"/>
            <a:ext cx="2424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chemeClr val="accent2"/>
                </a:solidFill>
              </a:rPr>
              <a:t>Elshamouty</a:t>
            </a:r>
            <a:r>
              <a:rPr lang="en-US" b="1" i="1" dirty="0">
                <a:solidFill>
                  <a:schemeClr val="accent2"/>
                </a:solidFill>
              </a:rPr>
              <a:t> et al., 2013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554" y="1253825"/>
            <a:ext cx="400481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Анализ различных детекторов </a:t>
            </a:r>
            <a:r>
              <a:rPr lang="en-US" dirty="0"/>
              <a:t>Chandra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6012160" y="1700808"/>
            <a:ext cx="1394677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Различные </a:t>
            </a:r>
            <a:r>
              <a:rPr lang="en-US" dirty="0"/>
              <a:t>s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65" y="2766596"/>
            <a:ext cx="3876044" cy="2438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714" y="3686168"/>
            <a:ext cx="3873502" cy="24688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34374" y="2176026"/>
            <a:ext cx="441618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Средний наклон с учётом данных </a:t>
            </a:r>
            <a:r>
              <a:rPr lang="en-US" dirty="0">
                <a:solidFill>
                  <a:prstClr val="black"/>
                </a:solidFill>
              </a:rPr>
              <a:t>ACIS-S(G)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34373" y="3057036"/>
            <a:ext cx="441618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Средний наклон без </a:t>
            </a:r>
            <a:r>
              <a:rPr lang="en-US" dirty="0">
                <a:solidFill>
                  <a:prstClr val="black"/>
                </a:solidFill>
              </a:rPr>
              <a:t>ACIS-S(G)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62" y="5376238"/>
            <a:ext cx="1362165" cy="24126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35696" y="4755950"/>
            <a:ext cx="949299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Возраст</a:t>
            </a:r>
          </a:p>
        </p:txBody>
      </p:sp>
      <p:sp>
        <p:nvSpPr>
          <p:cNvPr id="33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195735" y="6356350"/>
            <a:ext cx="4572039" cy="365125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Аналитические модели остывания сверхтекучих нейтронных звёзд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HEA-2014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50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/>
          </a:p>
        </p:txBody>
      </p:sp>
      <p:pic>
        <p:nvPicPr>
          <p:cNvPr id="131" name="Picture 5" descr="coretn"/>
          <p:cNvPicPr>
            <a:picLocks noChangeAspect="1" noChangeArrowheads="1"/>
          </p:cNvPicPr>
          <p:nvPr/>
        </p:nvPicPr>
        <p:blipFill>
          <a:blip r:embed="rId2" cstate="print"/>
          <a:srcRect t="17282" r="14813"/>
          <a:stretch>
            <a:fillRect/>
          </a:stretch>
        </p:blipFill>
        <p:spPr bwMode="auto">
          <a:xfrm>
            <a:off x="395288" y="1499185"/>
            <a:ext cx="3960812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6" descr="ecor1n"/>
          <p:cNvPicPr>
            <a:picLocks noChangeAspect="1" noChangeArrowheads="1"/>
          </p:cNvPicPr>
          <p:nvPr/>
        </p:nvPicPr>
        <p:blipFill>
          <a:blip r:embed="rId3" cstate="print"/>
          <a:srcRect t="17776" r="14813"/>
          <a:stretch>
            <a:fillRect/>
          </a:stretch>
        </p:blipFill>
        <p:spPr bwMode="auto">
          <a:xfrm>
            <a:off x="4787900" y="1562685"/>
            <a:ext cx="3887788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" name="Line 7"/>
          <p:cNvSpPr>
            <a:spLocks noChangeShapeType="1"/>
          </p:cNvSpPr>
          <p:nvPr/>
        </p:nvSpPr>
        <p:spPr bwMode="auto">
          <a:xfrm>
            <a:off x="2051050" y="243581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3399"/>
              </a:solidFill>
            </a:endParaRPr>
          </a:p>
        </p:txBody>
      </p:sp>
      <p:sp>
        <p:nvSpPr>
          <p:cNvPr id="134" name="Line 8"/>
          <p:cNvSpPr>
            <a:spLocks noChangeShapeType="1"/>
          </p:cNvSpPr>
          <p:nvPr/>
        </p:nvSpPr>
        <p:spPr bwMode="auto">
          <a:xfrm>
            <a:off x="1331913" y="2723148"/>
            <a:ext cx="1944687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3399"/>
              </a:solidFill>
            </a:endParaRPr>
          </a:p>
        </p:txBody>
      </p:sp>
      <p:sp>
        <p:nvSpPr>
          <p:cNvPr id="135" name="Line 9"/>
          <p:cNvSpPr>
            <a:spLocks noChangeShapeType="1"/>
          </p:cNvSpPr>
          <p:nvPr/>
        </p:nvSpPr>
        <p:spPr bwMode="auto">
          <a:xfrm>
            <a:off x="971550" y="3227973"/>
            <a:ext cx="2663825" cy="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3399"/>
              </a:solidFill>
            </a:endParaRPr>
          </a:p>
        </p:txBody>
      </p:sp>
      <p:sp>
        <p:nvSpPr>
          <p:cNvPr id="136" name="Line 10"/>
          <p:cNvSpPr>
            <a:spLocks noChangeShapeType="1"/>
          </p:cNvSpPr>
          <p:nvPr/>
        </p:nvSpPr>
        <p:spPr bwMode="auto">
          <a:xfrm>
            <a:off x="971550" y="3588335"/>
            <a:ext cx="2808288" cy="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3399"/>
              </a:solidFill>
            </a:endParaRPr>
          </a:p>
        </p:txBody>
      </p:sp>
      <p:sp>
        <p:nvSpPr>
          <p:cNvPr id="137" name="Line 11"/>
          <p:cNvSpPr>
            <a:spLocks noChangeShapeType="1"/>
          </p:cNvSpPr>
          <p:nvPr/>
        </p:nvSpPr>
        <p:spPr bwMode="auto">
          <a:xfrm>
            <a:off x="971550" y="4020135"/>
            <a:ext cx="2952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3399"/>
              </a:solidFill>
            </a:endParaRPr>
          </a:p>
        </p:txBody>
      </p:sp>
      <p:sp>
        <p:nvSpPr>
          <p:cNvPr id="138" name="Text Box 12"/>
          <p:cNvSpPr txBox="1">
            <a:spLocks noChangeArrowheads="1"/>
          </p:cNvSpPr>
          <p:nvPr/>
        </p:nvSpPr>
        <p:spPr bwMode="auto">
          <a:xfrm>
            <a:off x="2690813" y="2075448"/>
            <a:ext cx="1158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>
                <a:solidFill>
                  <a:srgbClr val="003399"/>
                </a:solidFill>
              </a:rPr>
              <a:t>T</a:t>
            </a:r>
            <a:r>
              <a:rPr lang="en-US" sz="1600" b="1">
                <a:solidFill>
                  <a:srgbClr val="003399"/>
                </a:solidFill>
              </a:rPr>
              <a:t>=3x10</a:t>
            </a:r>
            <a:r>
              <a:rPr lang="en-US" sz="1600" b="1" baseline="30000">
                <a:solidFill>
                  <a:srgbClr val="003399"/>
                </a:solidFill>
              </a:rPr>
              <a:t>8</a:t>
            </a:r>
            <a:r>
              <a:rPr lang="en-US" sz="1600" b="1">
                <a:solidFill>
                  <a:srgbClr val="003399"/>
                </a:solidFill>
              </a:rPr>
              <a:t> K</a:t>
            </a:r>
            <a:endParaRPr lang="ru-RU" sz="1600" b="1">
              <a:solidFill>
                <a:srgbClr val="003399"/>
              </a:solidFill>
            </a:endParaRPr>
          </a:p>
        </p:txBody>
      </p:sp>
      <p:sp>
        <p:nvSpPr>
          <p:cNvPr id="139" name="Rectangle 13"/>
          <p:cNvSpPr>
            <a:spLocks noChangeArrowheads="1"/>
          </p:cNvSpPr>
          <p:nvPr/>
        </p:nvSpPr>
        <p:spPr bwMode="auto">
          <a:xfrm>
            <a:off x="3276600" y="2435810"/>
            <a:ext cx="7127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3333FF"/>
                </a:solidFill>
              </a:rPr>
              <a:t>2x10</a:t>
            </a:r>
            <a:r>
              <a:rPr lang="en-US" sz="1600" b="1" baseline="30000">
                <a:solidFill>
                  <a:srgbClr val="3333FF"/>
                </a:solidFill>
              </a:rPr>
              <a:t>8</a:t>
            </a:r>
            <a:endParaRPr lang="ru-RU" sz="1600" b="1" baseline="30000">
              <a:solidFill>
                <a:srgbClr val="3333FF"/>
              </a:solidFill>
            </a:endParaRPr>
          </a:p>
        </p:txBody>
      </p:sp>
      <p:sp>
        <p:nvSpPr>
          <p:cNvPr id="140" name="Text Box 14"/>
          <p:cNvSpPr txBox="1">
            <a:spLocks noChangeArrowheads="1"/>
          </p:cNvSpPr>
          <p:nvPr/>
        </p:nvSpPr>
        <p:spPr bwMode="auto">
          <a:xfrm>
            <a:off x="1919288" y="2888248"/>
            <a:ext cx="5508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66FF"/>
                </a:solidFill>
              </a:rPr>
              <a:t>10</a:t>
            </a:r>
            <a:r>
              <a:rPr lang="en-US" sz="1600" b="1" baseline="30000">
                <a:solidFill>
                  <a:srgbClr val="FF66FF"/>
                </a:solidFill>
              </a:rPr>
              <a:t>8</a:t>
            </a:r>
            <a:r>
              <a:rPr lang="en-US" b="1">
                <a:solidFill>
                  <a:srgbClr val="003399"/>
                </a:solidFill>
              </a:rPr>
              <a:t> </a:t>
            </a:r>
            <a:endParaRPr lang="ru-RU" b="1">
              <a:solidFill>
                <a:srgbClr val="003399"/>
              </a:solidFill>
            </a:endParaRPr>
          </a:p>
        </p:txBody>
      </p:sp>
      <p:sp>
        <p:nvSpPr>
          <p:cNvPr id="141" name="Text Box 15"/>
          <p:cNvSpPr txBox="1">
            <a:spLocks noChangeArrowheads="1"/>
          </p:cNvSpPr>
          <p:nvPr/>
        </p:nvSpPr>
        <p:spPr bwMode="auto">
          <a:xfrm>
            <a:off x="1766888" y="3270835"/>
            <a:ext cx="7127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5050"/>
                </a:solidFill>
              </a:rPr>
              <a:t>6x10</a:t>
            </a:r>
            <a:r>
              <a:rPr lang="en-US" sz="1600" b="1" baseline="30000">
                <a:solidFill>
                  <a:srgbClr val="FF5050"/>
                </a:solidFill>
              </a:rPr>
              <a:t>7</a:t>
            </a:r>
            <a:endParaRPr lang="ru-RU" sz="1600" b="1" baseline="30000">
              <a:solidFill>
                <a:srgbClr val="FF5050"/>
              </a:solidFill>
            </a:endParaRPr>
          </a:p>
        </p:txBody>
      </p:sp>
      <p:sp>
        <p:nvSpPr>
          <p:cNvPr id="142" name="Text Box 16"/>
          <p:cNvSpPr txBox="1">
            <a:spLocks noChangeArrowheads="1"/>
          </p:cNvSpPr>
          <p:nvPr/>
        </p:nvSpPr>
        <p:spPr bwMode="auto">
          <a:xfrm>
            <a:off x="1771650" y="3702635"/>
            <a:ext cx="7127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3399"/>
                </a:solidFill>
              </a:rPr>
              <a:t>3x10</a:t>
            </a:r>
            <a:r>
              <a:rPr lang="en-US" sz="1600" b="1" baseline="30000">
                <a:solidFill>
                  <a:srgbClr val="003399"/>
                </a:solidFill>
              </a:rPr>
              <a:t>7</a:t>
            </a:r>
            <a:endParaRPr lang="ru-RU" sz="1600" b="1" baseline="30000">
              <a:solidFill>
                <a:srgbClr val="003399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77652" y="1129853"/>
            <a:ext cx="3710311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Профиль критической температуры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4987873" y="1124744"/>
            <a:ext cx="3696781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Распределение мощности по ядру</a:t>
            </a: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0" y="117476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b="1">
                <a:solidFill>
                  <a:srgbClr val="003399"/>
                </a:solidFill>
                <a:latin typeface="Arial" charset="0"/>
              </a:defRPr>
            </a:lvl1pPr>
            <a:lvl2pPr marL="742950" indent="-28575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2pPr>
            <a:lvl3pPr marL="11430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3pPr>
            <a:lvl4pPr marL="16002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4pPr>
            <a:lvl5pPr marL="20574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/>
              <a:t>Излучение при </a:t>
            </a:r>
            <a:r>
              <a:rPr lang="ru-RU" sz="2000" dirty="0" err="1"/>
              <a:t>куперовском</a:t>
            </a:r>
            <a:r>
              <a:rPr lang="ru-RU" sz="2000" dirty="0"/>
              <a:t> спаривании нейтронов</a:t>
            </a:r>
          </a:p>
        </p:txBody>
      </p:sp>
    </p:spTree>
    <p:extLst>
      <p:ext uri="{BB962C8B-B14F-4D97-AF65-F5344CB8AC3E}">
        <p14:creationId xmlns:p14="http://schemas.microsoft.com/office/powerpoint/2010/main" val="1588191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2pPr>
              <a:lvl3pPr marL="11430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3pPr>
              <a:lvl4pPr marL="16002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4pPr>
              <a:lvl5pPr marL="20574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000" dirty="0"/>
                <a:t>Аналитическая модель</a:t>
              </a: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 dirty="0"/>
          </a:p>
        </p:txBody>
      </p:sp>
      <p:sp>
        <p:nvSpPr>
          <p:cNvPr id="60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195735" y="6356350"/>
            <a:ext cx="4572039" cy="365125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Аналитические модели остывания сверхтекучих нейтронных звёзд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HEA-2014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63" y="2334704"/>
            <a:ext cx="2613660" cy="28905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23" y="1591529"/>
            <a:ext cx="807720" cy="556260"/>
          </a:xfrm>
          <a:prstGeom prst="rect">
            <a:avLst/>
          </a:prstGeom>
        </p:spPr>
      </p:pic>
      <p:pic>
        <p:nvPicPr>
          <p:cNvPr id="14338" name="Рисунок 1433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23" y="3104757"/>
            <a:ext cx="1737360" cy="2545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47" y="4780038"/>
            <a:ext cx="1996440" cy="252984"/>
          </a:xfrm>
          <a:prstGeom prst="rect">
            <a:avLst/>
          </a:prstGeom>
        </p:spPr>
      </p:pic>
      <p:pic>
        <p:nvPicPr>
          <p:cNvPr id="14345" name="Рисунок 1434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92" y="5181333"/>
            <a:ext cx="2989696" cy="767947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160134" y="628359"/>
            <a:ext cx="21185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chemeClr val="accent1"/>
                </a:solidFill>
              </a:rPr>
              <a:t>Gusakov</a:t>
            </a:r>
            <a:r>
              <a:rPr lang="en-US" b="1" i="1" dirty="0">
                <a:solidFill>
                  <a:schemeClr val="accent1"/>
                </a:solidFill>
              </a:rPr>
              <a:t> et al., 2004</a:t>
            </a:r>
            <a:endParaRPr lang="ru-RU" b="1" i="1" dirty="0">
              <a:solidFill>
                <a:schemeClr val="accent1"/>
              </a:solidFill>
            </a:endParaRPr>
          </a:p>
        </p:txBody>
      </p:sp>
      <p:pic>
        <p:nvPicPr>
          <p:cNvPr id="14346" name="Рисунок 1434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79920"/>
            <a:ext cx="783336" cy="24384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2448" y="4118061"/>
            <a:ext cx="559973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Аналитическое решение уравнения теплового баланса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32240" y="615882"/>
            <a:ext cx="207402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Характерные точки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6225437" y="1024605"/>
            <a:ext cx="2691530" cy="2691530"/>
            <a:chOff x="6225437" y="1024605"/>
            <a:chExt cx="2691530" cy="2691530"/>
          </a:xfrm>
        </p:grpSpPr>
        <p:pic>
          <p:nvPicPr>
            <p:cNvPr id="25" name="Picture 3" descr="D:\YAK\SLIDES\COOL\CASA\SELFSIM\figtempage1.jpg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25437" y="1024605"/>
              <a:ext cx="2691530" cy="269153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7164288" y="1546890"/>
              <a:ext cx="2808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>
                  <a:solidFill>
                    <a:srgbClr val="FF0000"/>
                  </a:solidFill>
                </a:rPr>
                <a:t>С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84368" y="215998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4"/>
                  </a:solidFill>
                </a:rPr>
                <a:t>d</a:t>
              </a:r>
              <a:endParaRPr lang="ru-RU" b="1" dirty="0">
                <a:solidFill>
                  <a:schemeClr val="accent4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8118854" y="2272646"/>
              <a:ext cx="72008" cy="7200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829837" y="1916832"/>
              <a:ext cx="72008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16410" y="1886321"/>
              <a:ext cx="3481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m</a:t>
              </a:r>
              <a:endParaRPr lang="ru-RU" sz="1600" b="1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259913" y="3691148"/>
            <a:ext cx="2691530" cy="2691530"/>
            <a:chOff x="6259913" y="3691148"/>
            <a:chExt cx="2691530" cy="2691530"/>
          </a:xfrm>
        </p:grpSpPr>
        <p:pic>
          <p:nvPicPr>
            <p:cNvPr id="24" name="Picture 2" descr="D:\YAK\SLIDES\COOL\CASA\SELFSIM\figltemp1.jpg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59913" y="3691148"/>
              <a:ext cx="2691530" cy="2691530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8316416" y="5080889"/>
              <a:ext cx="2808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>
                  <a:solidFill>
                    <a:srgbClr val="FF0000"/>
                  </a:solidFill>
                </a:rPr>
                <a:t>С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57794" y="429309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4"/>
                  </a:solidFill>
                </a:rPr>
                <a:t>d</a:t>
              </a:r>
              <a:endParaRPr lang="ru-RU" b="1" dirty="0">
                <a:solidFill>
                  <a:schemeClr val="accent4"/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7011041" y="4626632"/>
              <a:ext cx="72008" cy="7200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715144" y="4211905"/>
              <a:ext cx="72008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78845" y="3873351"/>
              <a:ext cx="3481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m</a:t>
              </a:r>
              <a:endParaRPr lang="ru-RU" sz="1600" b="1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79512" y="985214"/>
            <a:ext cx="6246775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Колоколообразный профиль =</a:t>
            </a:r>
            <a:r>
              <a:rPr lang="en-US" dirty="0">
                <a:solidFill>
                  <a:prstClr val="white"/>
                </a:solidFill>
              </a:rPr>
              <a:t>&gt; </a:t>
            </a:r>
            <a:r>
              <a:rPr lang="ru-RU" dirty="0">
                <a:solidFill>
                  <a:prstClr val="white"/>
                </a:solidFill>
              </a:rPr>
              <a:t>       </a:t>
            </a:r>
            <a:r>
              <a:rPr lang="en-US" dirty="0">
                <a:solidFill>
                  <a:prstClr val="white"/>
                </a:solidFill>
              </a:rPr>
              <a:t>   </a:t>
            </a:r>
            <a:r>
              <a:rPr lang="ru-RU" dirty="0">
                <a:solidFill>
                  <a:prstClr val="white"/>
                </a:solidFill>
              </a:rPr>
              <a:t>универсальная функция</a:t>
            </a:r>
          </a:p>
        </p:txBody>
      </p:sp>
      <p:sp>
        <p:nvSpPr>
          <p:cNvPr id="14336" name="TextBox 14335"/>
          <p:cNvSpPr txBox="1"/>
          <p:nvPr/>
        </p:nvSpPr>
        <p:spPr>
          <a:xfrm>
            <a:off x="3419872" y="116988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14337" name="Рисунок 1433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35" y="1064648"/>
            <a:ext cx="371856" cy="21945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88926" y="1684993"/>
            <a:ext cx="1604029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Удобно ввести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2448" y="2277291"/>
            <a:ext cx="705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Тогда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9512" y="3024620"/>
            <a:ext cx="170610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Один параметр</a:t>
            </a:r>
          </a:p>
        </p:txBody>
      </p:sp>
      <p:pic>
        <p:nvPicPr>
          <p:cNvPr id="14340" name="Рисунок 1433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13" y="3610218"/>
            <a:ext cx="1390396" cy="21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290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2pPr>
              <a:lvl3pPr marL="11430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3pPr>
              <a:lvl4pPr marL="16002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4pPr>
              <a:lvl5pPr marL="20574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000" dirty="0"/>
                <a:t>Универсальные решения в безразмерных величинах</a:t>
              </a: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 dirty="0"/>
          </a:p>
        </p:txBody>
      </p:sp>
      <p:sp>
        <p:nvSpPr>
          <p:cNvPr id="60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195735" y="6356350"/>
            <a:ext cx="4572039" cy="365125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Аналитические модели остывания сверхтекучих нейтронных звёзд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HEA-2014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2" t="15096" b="18100"/>
          <a:stretch/>
        </p:blipFill>
        <p:spPr>
          <a:xfrm>
            <a:off x="3105578" y="1249865"/>
            <a:ext cx="2978590" cy="30432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t="15653" b="19849"/>
          <a:stretch/>
        </p:blipFill>
        <p:spPr>
          <a:xfrm>
            <a:off x="71328" y="1236816"/>
            <a:ext cx="3132520" cy="29334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" t="16376" b="18474"/>
          <a:stretch/>
        </p:blipFill>
        <p:spPr>
          <a:xfrm>
            <a:off x="6107593" y="1285869"/>
            <a:ext cx="3000911" cy="2971222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568601" y="764704"/>
            <a:ext cx="253697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Нейтринная светимость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35896" y="764704"/>
            <a:ext cx="203132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Кривые остывания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333385" y="741757"/>
            <a:ext cx="277511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Наклон кривых остывания</a:t>
            </a:r>
          </a:p>
        </p:txBody>
      </p:sp>
      <p:pic>
        <p:nvPicPr>
          <p:cNvPr id="13" name="Рисунок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48" y="1484784"/>
            <a:ext cx="807720" cy="556260"/>
          </a:xfrm>
          <a:prstGeom prst="rect">
            <a:avLst/>
          </a:prstGeom>
        </p:spPr>
      </p:pic>
      <p:pic>
        <p:nvPicPr>
          <p:cNvPr id="14343" name="Рисунок 1434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36" y="5154662"/>
            <a:ext cx="1845970" cy="650602"/>
          </a:xfrm>
          <a:prstGeom prst="rect">
            <a:avLst/>
          </a:prstGeom>
        </p:spPr>
      </p:pic>
      <p:pic>
        <p:nvPicPr>
          <p:cNvPr id="14346" name="Рисунок 1434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42" y="4749209"/>
            <a:ext cx="1912864" cy="280945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4788024" y="4705015"/>
            <a:ext cx="2019464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Модель оболочки: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851920" y="5309248"/>
            <a:ext cx="2983766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Потенциально наблюдаемо: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719879" y="1484784"/>
            <a:ext cx="2077877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/>
              <a:t>внутренняя температура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1" y="4250220"/>
            <a:ext cx="2089019" cy="180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518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2pPr>
              <a:lvl3pPr marL="11430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3pPr>
              <a:lvl4pPr marL="16002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4pPr>
              <a:lvl5pPr marL="20574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000" dirty="0"/>
                <a:t>Решения для данного </a:t>
              </a:r>
              <a:r>
                <a:rPr lang="en-US" sz="2000" dirty="0" err="1"/>
                <a:t>s</a:t>
              </a:r>
              <a:r>
                <a:rPr lang="en-US" sz="2000" baseline="-25000" dirty="0" err="1"/>
                <a:t>d</a:t>
              </a:r>
              <a:endParaRPr lang="ru-RU" sz="2000" dirty="0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 dirty="0"/>
          </a:p>
        </p:txBody>
      </p:sp>
      <p:sp>
        <p:nvSpPr>
          <p:cNvPr id="60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195735" y="6356350"/>
            <a:ext cx="4572039" cy="365125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Аналитические модели остывания сверхтекучих нейтронных звёзд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HEA-2014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23559" r="2991" b="17295"/>
          <a:stretch/>
        </p:blipFill>
        <p:spPr>
          <a:xfrm>
            <a:off x="4572000" y="1651227"/>
            <a:ext cx="3814817" cy="35607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7" b="17360"/>
          <a:stretch/>
        </p:blipFill>
        <p:spPr>
          <a:xfrm>
            <a:off x="493865" y="1634043"/>
            <a:ext cx="4294159" cy="35951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34" y="5157192"/>
            <a:ext cx="2132179" cy="11471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35696" y="1264711"/>
            <a:ext cx="203132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Кривые остывания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33801" y="1281895"/>
            <a:ext cx="277511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Наклон кривых остывания</a:t>
            </a:r>
          </a:p>
        </p:txBody>
      </p:sp>
      <p:pic>
        <p:nvPicPr>
          <p:cNvPr id="14" name="Рисунок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47" y="736590"/>
            <a:ext cx="2441444" cy="3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74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2pPr>
              <a:lvl3pPr marL="11430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3pPr>
              <a:lvl4pPr marL="16002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4pPr>
              <a:lvl5pPr marL="20574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000" dirty="0"/>
                <a:t>Остывание НЗ в остатке сверхновой Кассиопея А</a:t>
              </a: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170484"/>
            <a:ext cx="412799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Остывание звезды в реальном времени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9639" y="873160"/>
            <a:ext cx="195239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7030A0"/>
                </a:solidFill>
              </a:rPr>
              <a:t>Heinke</a:t>
            </a:r>
            <a:r>
              <a:rPr lang="en-US" b="1" i="1" dirty="0">
                <a:solidFill>
                  <a:srgbClr val="7030A0"/>
                </a:solidFill>
              </a:rPr>
              <a:t> &amp; Ho, 2010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1" name="Picture 7" descr="FigObs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12" t="9710" r="27344" b="5233"/>
          <a:stretch>
            <a:fillRect/>
          </a:stretch>
        </p:blipFill>
        <p:spPr>
          <a:xfrm>
            <a:off x="347062" y="1916832"/>
            <a:ext cx="3696094" cy="33843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576" y="4310412"/>
            <a:ext cx="1435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70C0"/>
                </a:solidFill>
              </a:rPr>
              <a:t>Standard cooling</a:t>
            </a:r>
            <a:endParaRPr lang="ru-RU" sz="1400" b="1" dirty="0">
              <a:solidFill>
                <a:srgbClr val="0070C0"/>
              </a:solidFill>
            </a:endParaRPr>
          </a:p>
        </p:txBody>
      </p:sp>
      <p:cxnSp>
        <p:nvCxnSpPr>
          <p:cNvPr id="13" name="Straight Connector 22"/>
          <p:cNvCxnSpPr/>
          <p:nvPr/>
        </p:nvCxnSpPr>
        <p:spPr bwMode="auto">
          <a:xfrm>
            <a:off x="1082377" y="4449298"/>
            <a:ext cx="285752" cy="0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468390" y="2025288"/>
            <a:ext cx="132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age = 330 </a:t>
            </a:r>
            <a:r>
              <a:rPr lang="en-US" b="1" dirty="0" err="1"/>
              <a:t>yr</a:t>
            </a:r>
            <a:endParaRPr lang="ru-RU" b="1" dirty="0"/>
          </a:p>
        </p:txBody>
      </p:sp>
      <p:grpSp>
        <p:nvGrpSpPr>
          <p:cNvPr id="15" name="Group 18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 rot="198254">
            <a:off x="2578489" y="3096391"/>
            <a:ext cx="1105733" cy="121195"/>
            <a:chOff x="1" y="2"/>
            <a:chExt cx="5757" cy="631"/>
          </a:xfrm>
        </p:grpSpPr>
        <p:sp>
          <p:nvSpPr>
            <p:cNvPr id="16" name="Freeform 19"/>
            <p:cNvSpPr>
              <a:spLocks noChangeAspect="1"/>
            </p:cNvSpPr>
            <p:nvPr/>
          </p:nvSpPr>
          <p:spPr bwMode="auto">
            <a:xfrm>
              <a:off x="1" y="212"/>
              <a:ext cx="327" cy="405"/>
            </a:xfrm>
            <a:custGeom>
              <a:avLst/>
              <a:gdLst>
                <a:gd name="T0" fmla="*/ 284 w 327"/>
                <a:gd name="T1" fmla="*/ 64 h 405"/>
                <a:gd name="T2" fmla="*/ 262 w 327"/>
                <a:gd name="T3" fmla="*/ 86 h 405"/>
                <a:gd name="T4" fmla="*/ 261 w 327"/>
                <a:gd name="T5" fmla="*/ 110 h 405"/>
                <a:gd name="T6" fmla="*/ 274 w 327"/>
                <a:gd name="T7" fmla="*/ 124 h 405"/>
                <a:gd name="T8" fmla="*/ 301 w 327"/>
                <a:gd name="T9" fmla="*/ 124 h 405"/>
                <a:gd name="T10" fmla="*/ 324 w 327"/>
                <a:gd name="T11" fmla="*/ 99 h 405"/>
                <a:gd name="T12" fmla="*/ 321 w 327"/>
                <a:gd name="T13" fmla="*/ 48 h 405"/>
                <a:gd name="T14" fmla="*/ 267 w 327"/>
                <a:gd name="T15" fmla="*/ 6 h 405"/>
                <a:gd name="T16" fmla="*/ 149 w 327"/>
                <a:gd name="T17" fmla="*/ 15 h 405"/>
                <a:gd name="T18" fmla="*/ 78 w 327"/>
                <a:gd name="T19" fmla="*/ 93 h 405"/>
                <a:gd name="T20" fmla="*/ 74 w 327"/>
                <a:gd name="T21" fmla="*/ 154 h 405"/>
                <a:gd name="T22" fmla="*/ 94 w 327"/>
                <a:gd name="T23" fmla="*/ 187 h 405"/>
                <a:gd name="T24" fmla="*/ 123 w 327"/>
                <a:gd name="T25" fmla="*/ 207 h 405"/>
                <a:gd name="T26" fmla="*/ 152 w 327"/>
                <a:gd name="T27" fmla="*/ 216 h 405"/>
                <a:gd name="T28" fmla="*/ 197 w 327"/>
                <a:gd name="T29" fmla="*/ 226 h 405"/>
                <a:gd name="T30" fmla="*/ 247 w 327"/>
                <a:gd name="T31" fmla="*/ 257 h 405"/>
                <a:gd name="T32" fmla="*/ 254 w 327"/>
                <a:gd name="T33" fmla="*/ 298 h 405"/>
                <a:gd name="T34" fmla="*/ 243 w 327"/>
                <a:gd name="T35" fmla="*/ 328 h 405"/>
                <a:gd name="T36" fmla="*/ 216 w 327"/>
                <a:gd name="T37" fmla="*/ 360 h 405"/>
                <a:gd name="T38" fmla="*/ 165 w 327"/>
                <a:gd name="T39" fmla="*/ 382 h 405"/>
                <a:gd name="T40" fmla="*/ 121 w 327"/>
                <a:gd name="T41" fmla="*/ 385 h 405"/>
                <a:gd name="T42" fmla="*/ 96 w 327"/>
                <a:gd name="T43" fmla="*/ 383 h 405"/>
                <a:gd name="T44" fmla="*/ 65 w 327"/>
                <a:gd name="T45" fmla="*/ 373 h 405"/>
                <a:gd name="T46" fmla="*/ 37 w 327"/>
                <a:gd name="T47" fmla="*/ 353 h 405"/>
                <a:gd name="T48" fmla="*/ 50 w 327"/>
                <a:gd name="T49" fmla="*/ 336 h 405"/>
                <a:gd name="T50" fmla="*/ 79 w 327"/>
                <a:gd name="T51" fmla="*/ 309 h 405"/>
                <a:gd name="T52" fmla="*/ 81 w 327"/>
                <a:gd name="T53" fmla="*/ 277 h 405"/>
                <a:gd name="T54" fmla="*/ 63 w 327"/>
                <a:gd name="T55" fmla="*/ 261 h 405"/>
                <a:gd name="T56" fmla="*/ 33 w 327"/>
                <a:gd name="T57" fmla="*/ 263 h 405"/>
                <a:gd name="T58" fmla="*/ 5 w 327"/>
                <a:gd name="T59" fmla="*/ 292 h 405"/>
                <a:gd name="T60" fmla="*/ 10 w 327"/>
                <a:gd name="T61" fmla="*/ 353 h 405"/>
                <a:gd name="T62" fmla="*/ 75 w 327"/>
                <a:gd name="T63" fmla="*/ 399 h 405"/>
                <a:gd name="T64" fmla="*/ 177 w 327"/>
                <a:gd name="T65" fmla="*/ 400 h 405"/>
                <a:gd name="T66" fmla="*/ 247 w 327"/>
                <a:gd name="T67" fmla="*/ 368 h 405"/>
                <a:gd name="T68" fmla="*/ 287 w 327"/>
                <a:gd name="T69" fmla="*/ 321 h 405"/>
                <a:gd name="T70" fmla="*/ 304 w 327"/>
                <a:gd name="T71" fmla="*/ 274 h 405"/>
                <a:gd name="T72" fmla="*/ 303 w 327"/>
                <a:gd name="T73" fmla="*/ 234 h 405"/>
                <a:gd name="T74" fmla="*/ 287 w 327"/>
                <a:gd name="T75" fmla="*/ 201 h 405"/>
                <a:gd name="T76" fmla="*/ 260 w 327"/>
                <a:gd name="T77" fmla="*/ 176 h 405"/>
                <a:gd name="T78" fmla="*/ 216 w 327"/>
                <a:gd name="T79" fmla="*/ 159 h 405"/>
                <a:gd name="T80" fmla="*/ 166 w 327"/>
                <a:gd name="T81" fmla="*/ 148 h 405"/>
                <a:gd name="T82" fmla="*/ 128 w 327"/>
                <a:gd name="T83" fmla="*/ 124 h 405"/>
                <a:gd name="T84" fmla="*/ 123 w 327"/>
                <a:gd name="T85" fmla="*/ 89 h 405"/>
                <a:gd name="T86" fmla="*/ 133 w 327"/>
                <a:gd name="T87" fmla="*/ 63 h 405"/>
                <a:gd name="T88" fmla="*/ 156 w 327"/>
                <a:gd name="T89" fmla="*/ 38 h 405"/>
                <a:gd name="T90" fmla="*/ 195 w 327"/>
                <a:gd name="T91" fmla="*/ 22 h 405"/>
                <a:gd name="T92" fmla="*/ 242 w 327"/>
                <a:gd name="T93" fmla="*/ 21 h 405"/>
                <a:gd name="T94" fmla="*/ 287 w 327"/>
                <a:gd name="T95" fmla="*/ 39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7" h="405">
                  <a:moveTo>
                    <a:pt x="301" y="60"/>
                  </a:moveTo>
                  <a:lnTo>
                    <a:pt x="284" y="64"/>
                  </a:lnTo>
                  <a:lnTo>
                    <a:pt x="271" y="74"/>
                  </a:lnTo>
                  <a:lnTo>
                    <a:pt x="262" y="86"/>
                  </a:lnTo>
                  <a:lnTo>
                    <a:pt x="259" y="101"/>
                  </a:lnTo>
                  <a:lnTo>
                    <a:pt x="261" y="110"/>
                  </a:lnTo>
                  <a:lnTo>
                    <a:pt x="265" y="118"/>
                  </a:lnTo>
                  <a:lnTo>
                    <a:pt x="274" y="124"/>
                  </a:lnTo>
                  <a:lnTo>
                    <a:pt x="287" y="127"/>
                  </a:lnTo>
                  <a:lnTo>
                    <a:pt x="301" y="124"/>
                  </a:lnTo>
                  <a:lnTo>
                    <a:pt x="314" y="115"/>
                  </a:lnTo>
                  <a:lnTo>
                    <a:pt x="324" y="99"/>
                  </a:lnTo>
                  <a:lnTo>
                    <a:pt x="327" y="77"/>
                  </a:lnTo>
                  <a:lnTo>
                    <a:pt x="321" y="48"/>
                  </a:lnTo>
                  <a:lnTo>
                    <a:pt x="300" y="23"/>
                  </a:lnTo>
                  <a:lnTo>
                    <a:pt x="267" y="6"/>
                  </a:lnTo>
                  <a:lnTo>
                    <a:pt x="222" y="0"/>
                  </a:lnTo>
                  <a:lnTo>
                    <a:pt x="149" y="15"/>
                  </a:lnTo>
                  <a:lnTo>
                    <a:pt x="103" y="50"/>
                  </a:lnTo>
                  <a:lnTo>
                    <a:pt x="78" y="93"/>
                  </a:lnTo>
                  <a:lnTo>
                    <a:pt x="72" y="130"/>
                  </a:lnTo>
                  <a:lnTo>
                    <a:pt x="74" y="154"/>
                  </a:lnTo>
                  <a:lnTo>
                    <a:pt x="82" y="173"/>
                  </a:lnTo>
                  <a:lnTo>
                    <a:pt x="94" y="187"/>
                  </a:lnTo>
                  <a:lnTo>
                    <a:pt x="108" y="199"/>
                  </a:lnTo>
                  <a:lnTo>
                    <a:pt x="123" y="207"/>
                  </a:lnTo>
                  <a:lnTo>
                    <a:pt x="138" y="213"/>
                  </a:lnTo>
                  <a:lnTo>
                    <a:pt x="152" y="216"/>
                  </a:lnTo>
                  <a:lnTo>
                    <a:pt x="163" y="219"/>
                  </a:lnTo>
                  <a:lnTo>
                    <a:pt x="197" y="226"/>
                  </a:lnTo>
                  <a:lnTo>
                    <a:pt x="227" y="238"/>
                  </a:lnTo>
                  <a:lnTo>
                    <a:pt x="247" y="257"/>
                  </a:lnTo>
                  <a:lnTo>
                    <a:pt x="256" y="287"/>
                  </a:lnTo>
                  <a:lnTo>
                    <a:pt x="254" y="298"/>
                  </a:lnTo>
                  <a:lnTo>
                    <a:pt x="250" y="312"/>
                  </a:lnTo>
                  <a:lnTo>
                    <a:pt x="243" y="328"/>
                  </a:lnTo>
                  <a:lnTo>
                    <a:pt x="232" y="345"/>
                  </a:lnTo>
                  <a:lnTo>
                    <a:pt x="216" y="360"/>
                  </a:lnTo>
                  <a:lnTo>
                    <a:pt x="193" y="373"/>
                  </a:lnTo>
                  <a:lnTo>
                    <a:pt x="165" y="382"/>
                  </a:lnTo>
                  <a:lnTo>
                    <a:pt x="129" y="385"/>
                  </a:lnTo>
                  <a:lnTo>
                    <a:pt x="121" y="385"/>
                  </a:lnTo>
                  <a:lnTo>
                    <a:pt x="110" y="385"/>
                  </a:lnTo>
                  <a:lnTo>
                    <a:pt x="96" y="383"/>
                  </a:lnTo>
                  <a:lnTo>
                    <a:pt x="81" y="379"/>
                  </a:lnTo>
                  <a:lnTo>
                    <a:pt x="65" y="373"/>
                  </a:lnTo>
                  <a:lnTo>
                    <a:pt x="50" y="365"/>
                  </a:lnTo>
                  <a:lnTo>
                    <a:pt x="37" y="353"/>
                  </a:lnTo>
                  <a:lnTo>
                    <a:pt x="27" y="338"/>
                  </a:lnTo>
                  <a:lnTo>
                    <a:pt x="50" y="336"/>
                  </a:lnTo>
                  <a:lnTo>
                    <a:pt x="68" y="325"/>
                  </a:lnTo>
                  <a:lnTo>
                    <a:pt x="79" y="309"/>
                  </a:lnTo>
                  <a:lnTo>
                    <a:pt x="83" y="290"/>
                  </a:lnTo>
                  <a:lnTo>
                    <a:pt x="81" y="277"/>
                  </a:lnTo>
                  <a:lnTo>
                    <a:pt x="74" y="267"/>
                  </a:lnTo>
                  <a:lnTo>
                    <a:pt x="63" y="261"/>
                  </a:lnTo>
                  <a:lnTo>
                    <a:pt x="50" y="259"/>
                  </a:lnTo>
                  <a:lnTo>
                    <a:pt x="33" y="263"/>
                  </a:lnTo>
                  <a:lnTo>
                    <a:pt x="17" y="273"/>
                  </a:lnTo>
                  <a:lnTo>
                    <a:pt x="5" y="292"/>
                  </a:lnTo>
                  <a:lnTo>
                    <a:pt x="0" y="318"/>
                  </a:lnTo>
                  <a:lnTo>
                    <a:pt x="10" y="353"/>
                  </a:lnTo>
                  <a:lnTo>
                    <a:pt x="35" y="381"/>
                  </a:lnTo>
                  <a:lnTo>
                    <a:pt x="75" y="399"/>
                  </a:lnTo>
                  <a:lnTo>
                    <a:pt x="127" y="405"/>
                  </a:lnTo>
                  <a:lnTo>
                    <a:pt x="177" y="400"/>
                  </a:lnTo>
                  <a:lnTo>
                    <a:pt x="216" y="387"/>
                  </a:lnTo>
                  <a:lnTo>
                    <a:pt x="247" y="368"/>
                  </a:lnTo>
                  <a:lnTo>
                    <a:pt x="271" y="346"/>
                  </a:lnTo>
                  <a:lnTo>
                    <a:pt x="287" y="321"/>
                  </a:lnTo>
                  <a:lnTo>
                    <a:pt x="298" y="29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3" y="234"/>
                  </a:lnTo>
                  <a:lnTo>
                    <a:pt x="296" y="216"/>
                  </a:lnTo>
                  <a:lnTo>
                    <a:pt x="287" y="201"/>
                  </a:lnTo>
                  <a:lnTo>
                    <a:pt x="279" y="191"/>
                  </a:lnTo>
                  <a:lnTo>
                    <a:pt x="260" y="176"/>
                  </a:lnTo>
                  <a:lnTo>
                    <a:pt x="240" y="166"/>
                  </a:lnTo>
                  <a:lnTo>
                    <a:pt x="216" y="159"/>
                  </a:lnTo>
                  <a:lnTo>
                    <a:pt x="190" y="154"/>
                  </a:lnTo>
                  <a:lnTo>
                    <a:pt x="166" y="148"/>
                  </a:lnTo>
                  <a:lnTo>
                    <a:pt x="144" y="139"/>
                  </a:lnTo>
                  <a:lnTo>
                    <a:pt x="128" y="124"/>
                  </a:lnTo>
                  <a:lnTo>
                    <a:pt x="122" y="100"/>
                  </a:lnTo>
                  <a:lnTo>
                    <a:pt x="123" y="89"/>
                  </a:lnTo>
                  <a:lnTo>
                    <a:pt x="127" y="76"/>
                  </a:lnTo>
                  <a:lnTo>
                    <a:pt x="133" y="63"/>
                  </a:lnTo>
                  <a:lnTo>
                    <a:pt x="143" y="50"/>
                  </a:lnTo>
                  <a:lnTo>
                    <a:pt x="156" y="38"/>
                  </a:lnTo>
                  <a:lnTo>
                    <a:pt x="173" y="28"/>
                  </a:lnTo>
                  <a:lnTo>
                    <a:pt x="195" y="22"/>
                  </a:lnTo>
                  <a:lnTo>
                    <a:pt x="222" y="19"/>
                  </a:lnTo>
                  <a:lnTo>
                    <a:pt x="242" y="21"/>
                  </a:lnTo>
                  <a:lnTo>
                    <a:pt x="265" y="27"/>
                  </a:lnTo>
                  <a:lnTo>
                    <a:pt x="287" y="39"/>
                  </a:lnTo>
                  <a:lnTo>
                    <a:pt x="301" y="60"/>
                  </a:lnTo>
                  <a:close/>
                </a:path>
              </a:pathLst>
            </a:custGeom>
            <a:solidFill>
              <a:srgbClr val="0000FF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 noChangeAspect="1" noEditPoints="1"/>
            </p:cNvSpPr>
            <p:nvPr/>
          </p:nvSpPr>
          <p:spPr bwMode="auto">
            <a:xfrm>
              <a:off x="667" y="175"/>
              <a:ext cx="592" cy="382"/>
            </a:xfrm>
            <a:custGeom>
              <a:avLst/>
              <a:gdLst>
                <a:gd name="T0" fmla="*/ 589 w 592"/>
                <a:gd name="T1" fmla="*/ 7 h 382"/>
                <a:gd name="T2" fmla="*/ 577 w 592"/>
                <a:gd name="T3" fmla="*/ 2 h 382"/>
                <a:gd name="T4" fmla="*/ 570 w 592"/>
                <a:gd name="T5" fmla="*/ 12 h 382"/>
                <a:gd name="T6" fmla="*/ 564 w 592"/>
                <a:gd name="T7" fmla="*/ 47 h 382"/>
                <a:gd name="T8" fmla="*/ 542 w 592"/>
                <a:gd name="T9" fmla="*/ 83 h 382"/>
                <a:gd name="T10" fmla="*/ 508 w 592"/>
                <a:gd name="T11" fmla="*/ 109 h 382"/>
                <a:gd name="T12" fmla="*/ 466 w 592"/>
                <a:gd name="T13" fmla="*/ 122 h 382"/>
                <a:gd name="T14" fmla="*/ 371 w 592"/>
                <a:gd name="T15" fmla="*/ 106 h 382"/>
                <a:gd name="T16" fmla="*/ 228 w 592"/>
                <a:gd name="T17" fmla="*/ 20 h 382"/>
                <a:gd name="T18" fmla="*/ 90 w 592"/>
                <a:gd name="T19" fmla="*/ 11 h 382"/>
                <a:gd name="T20" fmla="*/ 11 w 592"/>
                <a:gd name="T21" fmla="*/ 88 h 382"/>
                <a:gd name="T22" fmla="*/ 4 w 592"/>
                <a:gd name="T23" fmla="*/ 167 h 382"/>
                <a:gd name="T24" fmla="*/ 22 w 592"/>
                <a:gd name="T25" fmla="*/ 164 h 382"/>
                <a:gd name="T26" fmla="*/ 29 w 592"/>
                <a:gd name="T27" fmla="*/ 126 h 382"/>
                <a:gd name="T28" fmla="*/ 53 w 592"/>
                <a:gd name="T29" fmla="*/ 87 h 382"/>
                <a:gd name="T30" fmla="*/ 90 w 592"/>
                <a:gd name="T31" fmla="*/ 62 h 382"/>
                <a:gd name="T32" fmla="*/ 130 w 592"/>
                <a:gd name="T33" fmla="*/ 51 h 382"/>
                <a:gd name="T34" fmla="*/ 221 w 592"/>
                <a:gd name="T35" fmla="*/ 68 h 382"/>
                <a:gd name="T36" fmla="*/ 364 w 592"/>
                <a:gd name="T37" fmla="*/ 153 h 382"/>
                <a:gd name="T38" fmla="*/ 502 w 592"/>
                <a:gd name="T39" fmla="*/ 162 h 382"/>
                <a:gd name="T40" fmla="*/ 581 w 592"/>
                <a:gd name="T41" fmla="*/ 85 h 382"/>
                <a:gd name="T42" fmla="*/ 592 w 592"/>
                <a:gd name="T43" fmla="*/ 237 h 382"/>
                <a:gd name="T44" fmla="*/ 587 w 592"/>
                <a:gd name="T45" fmla="*/ 213 h 382"/>
                <a:gd name="T46" fmla="*/ 580 w 592"/>
                <a:gd name="T47" fmla="*/ 209 h 382"/>
                <a:gd name="T48" fmla="*/ 568 w 592"/>
                <a:gd name="T49" fmla="*/ 233 h 382"/>
                <a:gd name="T50" fmla="*/ 555 w 592"/>
                <a:gd name="T51" fmla="*/ 275 h 382"/>
                <a:gd name="T52" fmla="*/ 526 w 592"/>
                <a:gd name="T53" fmla="*/ 306 h 382"/>
                <a:gd name="T54" fmla="*/ 487 w 592"/>
                <a:gd name="T55" fmla="*/ 325 h 382"/>
                <a:gd name="T56" fmla="*/ 444 w 592"/>
                <a:gd name="T57" fmla="*/ 332 h 382"/>
                <a:gd name="T58" fmla="*/ 302 w 592"/>
                <a:gd name="T59" fmla="*/ 273 h 382"/>
                <a:gd name="T60" fmla="*/ 148 w 592"/>
                <a:gd name="T61" fmla="*/ 208 h 382"/>
                <a:gd name="T62" fmla="*/ 43 w 592"/>
                <a:gd name="T63" fmla="*/ 251 h 382"/>
                <a:gd name="T64" fmla="*/ 0 w 592"/>
                <a:gd name="T65" fmla="*/ 354 h 382"/>
                <a:gd name="T66" fmla="*/ 12 w 592"/>
                <a:gd name="T67" fmla="*/ 381 h 382"/>
                <a:gd name="T68" fmla="*/ 25 w 592"/>
                <a:gd name="T69" fmla="*/ 360 h 382"/>
                <a:gd name="T70" fmla="*/ 39 w 592"/>
                <a:gd name="T71" fmla="*/ 313 h 382"/>
                <a:gd name="T72" fmla="*/ 71 w 592"/>
                <a:gd name="T73" fmla="*/ 281 h 382"/>
                <a:gd name="T74" fmla="*/ 110 w 592"/>
                <a:gd name="T75" fmla="*/ 264 h 382"/>
                <a:gd name="T76" fmla="*/ 148 w 592"/>
                <a:gd name="T77" fmla="*/ 259 h 382"/>
                <a:gd name="T78" fmla="*/ 290 w 592"/>
                <a:gd name="T79" fmla="*/ 318 h 382"/>
                <a:gd name="T80" fmla="*/ 444 w 592"/>
                <a:gd name="T81" fmla="*/ 382 h 382"/>
                <a:gd name="T82" fmla="*/ 550 w 592"/>
                <a:gd name="T83" fmla="*/ 339 h 382"/>
                <a:gd name="T84" fmla="*/ 592 w 592"/>
                <a:gd name="T85" fmla="*/ 237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2" h="382">
                  <a:moveTo>
                    <a:pt x="592" y="28"/>
                  </a:moveTo>
                  <a:lnTo>
                    <a:pt x="589" y="7"/>
                  </a:lnTo>
                  <a:lnTo>
                    <a:pt x="580" y="1"/>
                  </a:lnTo>
                  <a:lnTo>
                    <a:pt x="577" y="2"/>
                  </a:lnTo>
                  <a:lnTo>
                    <a:pt x="573" y="5"/>
                  </a:lnTo>
                  <a:lnTo>
                    <a:pt x="570" y="12"/>
                  </a:lnTo>
                  <a:lnTo>
                    <a:pt x="568" y="25"/>
                  </a:lnTo>
                  <a:lnTo>
                    <a:pt x="564" y="47"/>
                  </a:lnTo>
                  <a:lnTo>
                    <a:pt x="555" y="66"/>
                  </a:lnTo>
                  <a:lnTo>
                    <a:pt x="542" y="83"/>
                  </a:lnTo>
                  <a:lnTo>
                    <a:pt x="526" y="97"/>
                  </a:lnTo>
                  <a:lnTo>
                    <a:pt x="508" y="109"/>
                  </a:lnTo>
                  <a:lnTo>
                    <a:pt x="487" y="117"/>
                  </a:lnTo>
                  <a:lnTo>
                    <a:pt x="466" y="122"/>
                  </a:lnTo>
                  <a:lnTo>
                    <a:pt x="444" y="124"/>
                  </a:lnTo>
                  <a:lnTo>
                    <a:pt x="371" y="106"/>
                  </a:lnTo>
                  <a:lnTo>
                    <a:pt x="302" y="65"/>
                  </a:lnTo>
                  <a:lnTo>
                    <a:pt x="228" y="20"/>
                  </a:lnTo>
                  <a:lnTo>
                    <a:pt x="148" y="0"/>
                  </a:lnTo>
                  <a:lnTo>
                    <a:pt x="90" y="11"/>
                  </a:lnTo>
                  <a:lnTo>
                    <a:pt x="43" y="42"/>
                  </a:lnTo>
                  <a:lnTo>
                    <a:pt x="11" y="88"/>
                  </a:lnTo>
                  <a:lnTo>
                    <a:pt x="0" y="146"/>
                  </a:lnTo>
                  <a:lnTo>
                    <a:pt x="4" y="167"/>
                  </a:lnTo>
                  <a:lnTo>
                    <a:pt x="12" y="173"/>
                  </a:lnTo>
                  <a:lnTo>
                    <a:pt x="22" y="164"/>
                  </a:lnTo>
                  <a:lnTo>
                    <a:pt x="25" y="152"/>
                  </a:lnTo>
                  <a:lnTo>
                    <a:pt x="29" y="126"/>
                  </a:lnTo>
                  <a:lnTo>
                    <a:pt x="39" y="104"/>
                  </a:lnTo>
                  <a:lnTo>
                    <a:pt x="53" y="87"/>
                  </a:lnTo>
                  <a:lnTo>
                    <a:pt x="71" y="73"/>
                  </a:lnTo>
                  <a:lnTo>
                    <a:pt x="90" y="62"/>
                  </a:lnTo>
                  <a:lnTo>
                    <a:pt x="110" y="56"/>
                  </a:lnTo>
                  <a:lnTo>
                    <a:pt x="130" y="51"/>
                  </a:lnTo>
                  <a:lnTo>
                    <a:pt x="148" y="50"/>
                  </a:lnTo>
                  <a:lnTo>
                    <a:pt x="221" y="68"/>
                  </a:lnTo>
                  <a:lnTo>
                    <a:pt x="290" y="109"/>
                  </a:lnTo>
                  <a:lnTo>
                    <a:pt x="364" y="153"/>
                  </a:lnTo>
                  <a:lnTo>
                    <a:pt x="444" y="174"/>
                  </a:lnTo>
                  <a:lnTo>
                    <a:pt x="502" y="162"/>
                  </a:lnTo>
                  <a:lnTo>
                    <a:pt x="549" y="132"/>
                  </a:lnTo>
                  <a:lnTo>
                    <a:pt x="581" y="85"/>
                  </a:lnTo>
                  <a:lnTo>
                    <a:pt x="592" y="28"/>
                  </a:lnTo>
                  <a:close/>
                  <a:moveTo>
                    <a:pt x="592" y="237"/>
                  </a:moveTo>
                  <a:lnTo>
                    <a:pt x="591" y="222"/>
                  </a:lnTo>
                  <a:lnTo>
                    <a:pt x="587" y="213"/>
                  </a:lnTo>
                  <a:lnTo>
                    <a:pt x="583" y="210"/>
                  </a:lnTo>
                  <a:lnTo>
                    <a:pt x="580" y="209"/>
                  </a:lnTo>
                  <a:lnTo>
                    <a:pt x="573" y="214"/>
                  </a:lnTo>
                  <a:lnTo>
                    <a:pt x="568" y="233"/>
                  </a:lnTo>
                  <a:lnTo>
                    <a:pt x="564" y="255"/>
                  </a:lnTo>
                  <a:lnTo>
                    <a:pt x="555" y="275"/>
                  </a:lnTo>
                  <a:lnTo>
                    <a:pt x="542" y="292"/>
                  </a:lnTo>
                  <a:lnTo>
                    <a:pt x="526" y="306"/>
                  </a:lnTo>
                  <a:lnTo>
                    <a:pt x="508" y="317"/>
                  </a:lnTo>
                  <a:lnTo>
                    <a:pt x="487" y="325"/>
                  </a:lnTo>
                  <a:lnTo>
                    <a:pt x="466" y="330"/>
                  </a:lnTo>
                  <a:lnTo>
                    <a:pt x="444" y="332"/>
                  </a:lnTo>
                  <a:lnTo>
                    <a:pt x="371" y="314"/>
                  </a:lnTo>
                  <a:lnTo>
                    <a:pt x="302" y="273"/>
                  </a:lnTo>
                  <a:lnTo>
                    <a:pt x="228" y="228"/>
                  </a:lnTo>
                  <a:lnTo>
                    <a:pt x="148" y="208"/>
                  </a:lnTo>
                  <a:lnTo>
                    <a:pt x="90" y="220"/>
                  </a:lnTo>
                  <a:lnTo>
                    <a:pt x="43" y="251"/>
                  </a:lnTo>
                  <a:lnTo>
                    <a:pt x="11" y="297"/>
                  </a:lnTo>
                  <a:lnTo>
                    <a:pt x="0" y="354"/>
                  </a:lnTo>
                  <a:lnTo>
                    <a:pt x="4" y="375"/>
                  </a:lnTo>
                  <a:lnTo>
                    <a:pt x="12" y="381"/>
                  </a:lnTo>
                  <a:lnTo>
                    <a:pt x="22" y="372"/>
                  </a:lnTo>
                  <a:lnTo>
                    <a:pt x="25" y="360"/>
                  </a:lnTo>
                  <a:lnTo>
                    <a:pt x="29" y="334"/>
                  </a:lnTo>
                  <a:lnTo>
                    <a:pt x="39" y="313"/>
                  </a:lnTo>
                  <a:lnTo>
                    <a:pt x="53" y="295"/>
                  </a:lnTo>
                  <a:lnTo>
                    <a:pt x="71" y="281"/>
                  </a:lnTo>
                  <a:lnTo>
                    <a:pt x="90" y="271"/>
                  </a:lnTo>
                  <a:lnTo>
                    <a:pt x="110" y="264"/>
                  </a:lnTo>
                  <a:lnTo>
                    <a:pt x="130" y="260"/>
                  </a:lnTo>
                  <a:lnTo>
                    <a:pt x="148" y="259"/>
                  </a:lnTo>
                  <a:lnTo>
                    <a:pt x="221" y="276"/>
                  </a:lnTo>
                  <a:lnTo>
                    <a:pt x="290" y="318"/>
                  </a:lnTo>
                  <a:lnTo>
                    <a:pt x="364" y="362"/>
                  </a:lnTo>
                  <a:lnTo>
                    <a:pt x="444" y="382"/>
                  </a:lnTo>
                  <a:lnTo>
                    <a:pt x="503" y="370"/>
                  </a:lnTo>
                  <a:lnTo>
                    <a:pt x="550" y="339"/>
                  </a:lnTo>
                  <a:lnTo>
                    <a:pt x="581" y="293"/>
                  </a:lnTo>
                  <a:lnTo>
                    <a:pt x="592" y="237"/>
                  </a:lnTo>
                  <a:close/>
                </a:path>
              </a:pathLst>
            </a:custGeom>
            <a:solidFill>
              <a:srgbClr val="0000FF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 noChangeAspect="1" noEditPoints="1"/>
            </p:cNvSpPr>
            <p:nvPr/>
          </p:nvSpPr>
          <p:spPr bwMode="auto">
            <a:xfrm>
              <a:off x="1587" y="11"/>
              <a:ext cx="374" cy="616"/>
            </a:xfrm>
            <a:custGeom>
              <a:avLst/>
              <a:gdLst>
                <a:gd name="T0" fmla="*/ 368 w 374"/>
                <a:gd name="T1" fmla="*/ 203 h 616"/>
                <a:gd name="T2" fmla="*/ 303 w 374"/>
                <a:gd name="T3" fmla="*/ 48 h 616"/>
                <a:gd name="T4" fmla="*/ 221 w 374"/>
                <a:gd name="T5" fmla="*/ 4 h 616"/>
                <a:gd name="T6" fmla="*/ 146 w 374"/>
                <a:gd name="T7" fmla="*/ 5 h 616"/>
                <a:gd name="T8" fmla="*/ 65 w 374"/>
                <a:gd name="T9" fmla="*/ 55 h 616"/>
                <a:gd name="T10" fmla="*/ 6 w 374"/>
                <a:gd name="T11" fmla="*/ 205 h 616"/>
                <a:gd name="T12" fmla="*/ 1 w 374"/>
                <a:gd name="T13" fmla="*/ 362 h 616"/>
                <a:gd name="T14" fmla="*/ 18 w 374"/>
                <a:gd name="T15" fmla="*/ 472 h 616"/>
                <a:gd name="T16" fmla="*/ 73 w 374"/>
                <a:gd name="T17" fmla="*/ 570 h 616"/>
                <a:gd name="T18" fmla="*/ 151 w 374"/>
                <a:gd name="T19" fmla="*/ 612 h 616"/>
                <a:gd name="T20" fmla="*/ 226 w 374"/>
                <a:gd name="T21" fmla="*/ 612 h 616"/>
                <a:gd name="T22" fmla="*/ 308 w 374"/>
                <a:gd name="T23" fmla="*/ 564 h 616"/>
                <a:gd name="T24" fmla="*/ 368 w 374"/>
                <a:gd name="T25" fmla="*/ 414 h 616"/>
                <a:gd name="T26" fmla="*/ 187 w 374"/>
                <a:gd name="T27" fmla="*/ 596 h 616"/>
                <a:gd name="T28" fmla="*/ 158 w 374"/>
                <a:gd name="T29" fmla="*/ 591 h 616"/>
                <a:gd name="T30" fmla="*/ 128 w 374"/>
                <a:gd name="T31" fmla="*/ 574 h 616"/>
                <a:gd name="T32" fmla="*/ 102 w 374"/>
                <a:gd name="T33" fmla="*/ 541 h 616"/>
                <a:gd name="T34" fmla="*/ 84 w 374"/>
                <a:gd name="T35" fmla="*/ 488 h 616"/>
                <a:gd name="T36" fmla="*/ 74 w 374"/>
                <a:gd name="T37" fmla="*/ 299 h 616"/>
                <a:gd name="T38" fmla="*/ 81 w 374"/>
                <a:gd name="T39" fmla="*/ 134 h 616"/>
                <a:gd name="T40" fmla="*/ 102 w 374"/>
                <a:gd name="T41" fmla="*/ 72 h 616"/>
                <a:gd name="T42" fmla="*/ 132 w 374"/>
                <a:gd name="T43" fmla="*/ 37 h 616"/>
                <a:gd name="T44" fmla="*/ 163 w 374"/>
                <a:gd name="T45" fmla="*/ 23 h 616"/>
                <a:gd name="T46" fmla="*/ 187 w 374"/>
                <a:gd name="T47" fmla="*/ 20 h 616"/>
                <a:gd name="T48" fmla="*/ 213 w 374"/>
                <a:gd name="T49" fmla="*/ 24 h 616"/>
                <a:gd name="T50" fmla="*/ 244 w 374"/>
                <a:gd name="T51" fmla="*/ 39 h 616"/>
                <a:gd name="T52" fmla="*/ 272 w 374"/>
                <a:gd name="T53" fmla="*/ 71 h 616"/>
                <a:gd name="T54" fmla="*/ 291 w 374"/>
                <a:gd name="T55" fmla="*/ 125 h 616"/>
                <a:gd name="T56" fmla="*/ 300 w 374"/>
                <a:gd name="T57" fmla="*/ 299 h 616"/>
                <a:gd name="T58" fmla="*/ 291 w 374"/>
                <a:gd name="T59" fmla="*/ 484 h 616"/>
                <a:gd name="T60" fmla="*/ 274 w 374"/>
                <a:gd name="T61" fmla="*/ 538 h 616"/>
                <a:gd name="T62" fmla="*/ 248 w 374"/>
                <a:gd name="T63" fmla="*/ 572 h 616"/>
                <a:gd name="T64" fmla="*/ 218 w 374"/>
                <a:gd name="T65" fmla="*/ 591 h 616"/>
                <a:gd name="T66" fmla="*/ 187 w 374"/>
                <a:gd name="T67" fmla="*/ 59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4" h="616">
                  <a:moveTo>
                    <a:pt x="374" y="310"/>
                  </a:moveTo>
                  <a:lnTo>
                    <a:pt x="368" y="203"/>
                  </a:lnTo>
                  <a:lnTo>
                    <a:pt x="339" y="100"/>
                  </a:lnTo>
                  <a:lnTo>
                    <a:pt x="303" y="48"/>
                  </a:lnTo>
                  <a:lnTo>
                    <a:pt x="262" y="18"/>
                  </a:lnTo>
                  <a:lnTo>
                    <a:pt x="221" y="4"/>
                  </a:lnTo>
                  <a:lnTo>
                    <a:pt x="187" y="0"/>
                  </a:lnTo>
                  <a:lnTo>
                    <a:pt x="146" y="5"/>
                  </a:lnTo>
                  <a:lnTo>
                    <a:pt x="104" y="22"/>
                  </a:lnTo>
                  <a:lnTo>
                    <a:pt x="65" y="55"/>
                  </a:lnTo>
                  <a:lnTo>
                    <a:pt x="33" y="107"/>
                  </a:lnTo>
                  <a:lnTo>
                    <a:pt x="6" y="205"/>
                  </a:lnTo>
                  <a:lnTo>
                    <a:pt x="0" y="310"/>
                  </a:lnTo>
                  <a:lnTo>
                    <a:pt x="1" y="362"/>
                  </a:lnTo>
                  <a:lnTo>
                    <a:pt x="6" y="417"/>
                  </a:lnTo>
                  <a:lnTo>
                    <a:pt x="18" y="472"/>
                  </a:lnTo>
                  <a:lnTo>
                    <a:pt x="40" y="525"/>
                  </a:lnTo>
                  <a:lnTo>
                    <a:pt x="73" y="570"/>
                  </a:lnTo>
                  <a:lnTo>
                    <a:pt x="111" y="598"/>
                  </a:lnTo>
                  <a:lnTo>
                    <a:pt x="151" y="612"/>
                  </a:lnTo>
                  <a:lnTo>
                    <a:pt x="187" y="616"/>
                  </a:lnTo>
                  <a:lnTo>
                    <a:pt x="226" y="612"/>
                  </a:lnTo>
                  <a:lnTo>
                    <a:pt x="267" y="596"/>
                  </a:lnTo>
                  <a:lnTo>
                    <a:pt x="308" y="564"/>
                  </a:lnTo>
                  <a:lnTo>
                    <a:pt x="342" y="512"/>
                  </a:lnTo>
                  <a:lnTo>
                    <a:pt x="368" y="414"/>
                  </a:lnTo>
                  <a:lnTo>
                    <a:pt x="374" y="310"/>
                  </a:lnTo>
                  <a:close/>
                  <a:moveTo>
                    <a:pt x="187" y="596"/>
                  </a:moveTo>
                  <a:lnTo>
                    <a:pt x="173" y="595"/>
                  </a:lnTo>
                  <a:lnTo>
                    <a:pt x="158" y="591"/>
                  </a:lnTo>
                  <a:lnTo>
                    <a:pt x="143" y="584"/>
                  </a:lnTo>
                  <a:lnTo>
                    <a:pt x="128" y="574"/>
                  </a:lnTo>
                  <a:lnTo>
                    <a:pt x="114" y="560"/>
                  </a:lnTo>
                  <a:lnTo>
                    <a:pt x="102" y="541"/>
                  </a:lnTo>
                  <a:lnTo>
                    <a:pt x="91" y="517"/>
                  </a:lnTo>
                  <a:lnTo>
                    <a:pt x="84" y="488"/>
                  </a:lnTo>
                  <a:lnTo>
                    <a:pt x="75" y="393"/>
                  </a:lnTo>
                  <a:lnTo>
                    <a:pt x="74" y="299"/>
                  </a:lnTo>
                  <a:lnTo>
                    <a:pt x="75" y="214"/>
                  </a:lnTo>
                  <a:lnTo>
                    <a:pt x="81" y="134"/>
                  </a:lnTo>
                  <a:lnTo>
                    <a:pt x="89" y="99"/>
                  </a:lnTo>
                  <a:lnTo>
                    <a:pt x="102" y="72"/>
                  </a:lnTo>
                  <a:lnTo>
                    <a:pt x="116" y="51"/>
                  </a:lnTo>
                  <a:lnTo>
                    <a:pt x="132" y="37"/>
                  </a:lnTo>
                  <a:lnTo>
                    <a:pt x="148" y="28"/>
                  </a:lnTo>
                  <a:lnTo>
                    <a:pt x="163" y="23"/>
                  </a:lnTo>
                  <a:lnTo>
                    <a:pt x="176" y="20"/>
                  </a:lnTo>
                  <a:lnTo>
                    <a:pt x="187" y="20"/>
                  </a:lnTo>
                  <a:lnTo>
                    <a:pt x="199" y="21"/>
                  </a:lnTo>
                  <a:lnTo>
                    <a:pt x="213" y="24"/>
                  </a:lnTo>
                  <a:lnTo>
                    <a:pt x="228" y="30"/>
                  </a:lnTo>
                  <a:lnTo>
                    <a:pt x="244" y="39"/>
                  </a:lnTo>
                  <a:lnTo>
                    <a:pt x="259" y="52"/>
                  </a:lnTo>
                  <a:lnTo>
                    <a:pt x="272" y="71"/>
                  </a:lnTo>
                  <a:lnTo>
                    <a:pt x="283" y="95"/>
                  </a:lnTo>
                  <a:lnTo>
                    <a:pt x="291" y="125"/>
                  </a:lnTo>
                  <a:lnTo>
                    <a:pt x="299" y="209"/>
                  </a:lnTo>
                  <a:lnTo>
                    <a:pt x="300" y="299"/>
                  </a:lnTo>
                  <a:lnTo>
                    <a:pt x="299" y="395"/>
                  </a:lnTo>
                  <a:lnTo>
                    <a:pt x="291" y="484"/>
                  </a:lnTo>
                  <a:lnTo>
                    <a:pt x="284" y="513"/>
                  </a:lnTo>
                  <a:lnTo>
                    <a:pt x="274" y="538"/>
                  </a:lnTo>
                  <a:lnTo>
                    <a:pt x="263" y="557"/>
                  </a:lnTo>
                  <a:lnTo>
                    <a:pt x="248" y="572"/>
                  </a:lnTo>
                  <a:lnTo>
                    <a:pt x="234" y="583"/>
                  </a:lnTo>
                  <a:lnTo>
                    <a:pt x="218" y="591"/>
                  </a:lnTo>
                  <a:lnTo>
                    <a:pt x="202" y="595"/>
                  </a:lnTo>
                  <a:lnTo>
                    <a:pt x="187" y="596"/>
                  </a:lnTo>
                  <a:close/>
                </a:path>
              </a:pathLst>
            </a:custGeom>
            <a:solidFill>
              <a:srgbClr val="0000FF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22"/>
            <p:cNvSpPr>
              <a:spLocks noChangeAspect="1"/>
            </p:cNvSpPr>
            <p:nvPr/>
          </p:nvSpPr>
          <p:spPr bwMode="auto">
            <a:xfrm>
              <a:off x="2079" y="512"/>
              <a:ext cx="94" cy="95"/>
            </a:xfrm>
            <a:custGeom>
              <a:avLst/>
              <a:gdLst>
                <a:gd name="T0" fmla="*/ 94 w 94"/>
                <a:gd name="T1" fmla="*/ 48 h 95"/>
                <a:gd name="T2" fmla="*/ 90 w 94"/>
                <a:gd name="T3" fmla="*/ 29 h 95"/>
                <a:gd name="T4" fmla="*/ 80 w 94"/>
                <a:gd name="T5" fmla="*/ 14 h 95"/>
                <a:gd name="T6" fmla="*/ 65 w 94"/>
                <a:gd name="T7" fmla="*/ 4 h 95"/>
                <a:gd name="T8" fmla="*/ 47 w 94"/>
                <a:gd name="T9" fmla="*/ 0 h 95"/>
                <a:gd name="T10" fmla="*/ 29 w 94"/>
                <a:gd name="T11" fmla="*/ 4 h 95"/>
                <a:gd name="T12" fmla="*/ 14 w 94"/>
                <a:gd name="T13" fmla="*/ 14 h 95"/>
                <a:gd name="T14" fmla="*/ 4 w 94"/>
                <a:gd name="T15" fmla="*/ 29 h 95"/>
                <a:gd name="T16" fmla="*/ 0 w 94"/>
                <a:gd name="T17" fmla="*/ 48 h 95"/>
                <a:gd name="T18" fmla="*/ 4 w 94"/>
                <a:gd name="T19" fmla="*/ 66 h 95"/>
                <a:gd name="T20" fmla="*/ 14 w 94"/>
                <a:gd name="T21" fmla="*/ 81 h 95"/>
                <a:gd name="T22" fmla="*/ 29 w 94"/>
                <a:gd name="T23" fmla="*/ 91 h 95"/>
                <a:gd name="T24" fmla="*/ 47 w 94"/>
                <a:gd name="T25" fmla="*/ 95 h 95"/>
                <a:gd name="T26" fmla="*/ 65 w 94"/>
                <a:gd name="T27" fmla="*/ 91 h 95"/>
                <a:gd name="T28" fmla="*/ 80 w 94"/>
                <a:gd name="T29" fmla="*/ 81 h 95"/>
                <a:gd name="T30" fmla="*/ 90 w 94"/>
                <a:gd name="T31" fmla="*/ 66 h 95"/>
                <a:gd name="T32" fmla="*/ 94 w 94"/>
                <a:gd name="T33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5">
                  <a:moveTo>
                    <a:pt x="94" y="48"/>
                  </a:moveTo>
                  <a:lnTo>
                    <a:pt x="90" y="29"/>
                  </a:lnTo>
                  <a:lnTo>
                    <a:pt x="80" y="14"/>
                  </a:lnTo>
                  <a:lnTo>
                    <a:pt x="65" y="4"/>
                  </a:lnTo>
                  <a:lnTo>
                    <a:pt x="47" y="0"/>
                  </a:lnTo>
                  <a:lnTo>
                    <a:pt x="29" y="4"/>
                  </a:lnTo>
                  <a:lnTo>
                    <a:pt x="14" y="14"/>
                  </a:lnTo>
                  <a:lnTo>
                    <a:pt x="4" y="29"/>
                  </a:lnTo>
                  <a:lnTo>
                    <a:pt x="0" y="48"/>
                  </a:lnTo>
                  <a:lnTo>
                    <a:pt x="4" y="66"/>
                  </a:lnTo>
                  <a:lnTo>
                    <a:pt x="14" y="81"/>
                  </a:lnTo>
                  <a:lnTo>
                    <a:pt x="29" y="91"/>
                  </a:lnTo>
                  <a:lnTo>
                    <a:pt x="47" y="95"/>
                  </a:lnTo>
                  <a:lnTo>
                    <a:pt x="65" y="91"/>
                  </a:lnTo>
                  <a:lnTo>
                    <a:pt x="80" y="81"/>
                  </a:lnTo>
                  <a:lnTo>
                    <a:pt x="90" y="66"/>
                  </a:lnTo>
                  <a:lnTo>
                    <a:pt x="94" y="48"/>
                  </a:lnTo>
                  <a:close/>
                </a:path>
              </a:pathLst>
            </a:custGeom>
            <a:solidFill>
              <a:srgbClr val="0000FF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23"/>
            <p:cNvSpPr>
              <a:spLocks noChangeAspect="1" noEditPoints="1"/>
            </p:cNvSpPr>
            <p:nvPr/>
          </p:nvSpPr>
          <p:spPr bwMode="auto">
            <a:xfrm>
              <a:off x="2284" y="11"/>
              <a:ext cx="374" cy="616"/>
            </a:xfrm>
            <a:custGeom>
              <a:avLst/>
              <a:gdLst>
                <a:gd name="T0" fmla="*/ 368 w 374"/>
                <a:gd name="T1" fmla="*/ 203 h 616"/>
                <a:gd name="T2" fmla="*/ 303 w 374"/>
                <a:gd name="T3" fmla="*/ 48 h 616"/>
                <a:gd name="T4" fmla="*/ 221 w 374"/>
                <a:gd name="T5" fmla="*/ 4 h 616"/>
                <a:gd name="T6" fmla="*/ 146 w 374"/>
                <a:gd name="T7" fmla="*/ 5 h 616"/>
                <a:gd name="T8" fmla="*/ 65 w 374"/>
                <a:gd name="T9" fmla="*/ 55 h 616"/>
                <a:gd name="T10" fmla="*/ 6 w 374"/>
                <a:gd name="T11" fmla="*/ 205 h 616"/>
                <a:gd name="T12" fmla="*/ 1 w 374"/>
                <a:gd name="T13" fmla="*/ 362 h 616"/>
                <a:gd name="T14" fmla="*/ 18 w 374"/>
                <a:gd name="T15" fmla="*/ 472 h 616"/>
                <a:gd name="T16" fmla="*/ 73 w 374"/>
                <a:gd name="T17" fmla="*/ 570 h 616"/>
                <a:gd name="T18" fmla="*/ 150 w 374"/>
                <a:gd name="T19" fmla="*/ 612 h 616"/>
                <a:gd name="T20" fmla="*/ 225 w 374"/>
                <a:gd name="T21" fmla="*/ 612 h 616"/>
                <a:gd name="T22" fmla="*/ 307 w 374"/>
                <a:gd name="T23" fmla="*/ 564 h 616"/>
                <a:gd name="T24" fmla="*/ 368 w 374"/>
                <a:gd name="T25" fmla="*/ 414 h 616"/>
                <a:gd name="T26" fmla="*/ 187 w 374"/>
                <a:gd name="T27" fmla="*/ 596 h 616"/>
                <a:gd name="T28" fmla="*/ 158 w 374"/>
                <a:gd name="T29" fmla="*/ 591 h 616"/>
                <a:gd name="T30" fmla="*/ 128 w 374"/>
                <a:gd name="T31" fmla="*/ 574 h 616"/>
                <a:gd name="T32" fmla="*/ 101 w 374"/>
                <a:gd name="T33" fmla="*/ 541 h 616"/>
                <a:gd name="T34" fmla="*/ 83 w 374"/>
                <a:gd name="T35" fmla="*/ 488 h 616"/>
                <a:gd name="T36" fmla="*/ 74 w 374"/>
                <a:gd name="T37" fmla="*/ 299 h 616"/>
                <a:gd name="T38" fmla="*/ 81 w 374"/>
                <a:gd name="T39" fmla="*/ 134 h 616"/>
                <a:gd name="T40" fmla="*/ 101 w 374"/>
                <a:gd name="T41" fmla="*/ 72 h 616"/>
                <a:gd name="T42" fmla="*/ 131 w 374"/>
                <a:gd name="T43" fmla="*/ 37 h 616"/>
                <a:gd name="T44" fmla="*/ 163 w 374"/>
                <a:gd name="T45" fmla="*/ 23 h 616"/>
                <a:gd name="T46" fmla="*/ 187 w 374"/>
                <a:gd name="T47" fmla="*/ 20 h 616"/>
                <a:gd name="T48" fmla="*/ 212 w 374"/>
                <a:gd name="T49" fmla="*/ 24 h 616"/>
                <a:gd name="T50" fmla="*/ 243 w 374"/>
                <a:gd name="T51" fmla="*/ 39 h 616"/>
                <a:gd name="T52" fmla="*/ 272 w 374"/>
                <a:gd name="T53" fmla="*/ 71 h 616"/>
                <a:gd name="T54" fmla="*/ 291 w 374"/>
                <a:gd name="T55" fmla="*/ 125 h 616"/>
                <a:gd name="T56" fmla="*/ 300 w 374"/>
                <a:gd name="T57" fmla="*/ 299 h 616"/>
                <a:gd name="T58" fmla="*/ 290 w 374"/>
                <a:gd name="T59" fmla="*/ 484 h 616"/>
                <a:gd name="T60" fmla="*/ 274 w 374"/>
                <a:gd name="T61" fmla="*/ 538 h 616"/>
                <a:gd name="T62" fmla="*/ 248 w 374"/>
                <a:gd name="T63" fmla="*/ 572 h 616"/>
                <a:gd name="T64" fmla="*/ 218 w 374"/>
                <a:gd name="T65" fmla="*/ 591 h 616"/>
                <a:gd name="T66" fmla="*/ 187 w 374"/>
                <a:gd name="T67" fmla="*/ 59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4" h="616">
                  <a:moveTo>
                    <a:pt x="374" y="310"/>
                  </a:moveTo>
                  <a:lnTo>
                    <a:pt x="368" y="203"/>
                  </a:lnTo>
                  <a:lnTo>
                    <a:pt x="338" y="100"/>
                  </a:lnTo>
                  <a:lnTo>
                    <a:pt x="303" y="48"/>
                  </a:lnTo>
                  <a:lnTo>
                    <a:pt x="261" y="18"/>
                  </a:lnTo>
                  <a:lnTo>
                    <a:pt x="221" y="4"/>
                  </a:lnTo>
                  <a:lnTo>
                    <a:pt x="187" y="0"/>
                  </a:lnTo>
                  <a:lnTo>
                    <a:pt x="146" y="5"/>
                  </a:lnTo>
                  <a:lnTo>
                    <a:pt x="104" y="22"/>
                  </a:lnTo>
                  <a:lnTo>
                    <a:pt x="65" y="55"/>
                  </a:lnTo>
                  <a:lnTo>
                    <a:pt x="32" y="107"/>
                  </a:lnTo>
                  <a:lnTo>
                    <a:pt x="6" y="205"/>
                  </a:lnTo>
                  <a:lnTo>
                    <a:pt x="0" y="310"/>
                  </a:lnTo>
                  <a:lnTo>
                    <a:pt x="1" y="362"/>
                  </a:lnTo>
                  <a:lnTo>
                    <a:pt x="6" y="417"/>
                  </a:lnTo>
                  <a:lnTo>
                    <a:pt x="18" y="472"/>
                  </a:lnTo>
                  <a:lnTo>
                    <a:pt x="40" y="525"/>
                  </a:lnTo>
                  <a:lnTo>
                    <a:pt x="73" y="570"/>
                  </a:lnTo>
                  <a:lnTo>
                    <a:pt x="111" y="598"/>
                  </a:lnTo>
                  <a:lnTo>
                    <a:pt x="150" y="612"/>
                  </a:lnTo>
                  <a:lnTo>
                    <a:pt x="187" y="616"/>
                  </a:lnTo>
                  <a:lnTo>
                    <a:pt x="225" y="612"/>
                  </a:lnTo>
                  <a:lnTo>
                    <a:pt x="267" y="596"/>
                  </a:lnTo>
                  <a:lnTo>
                    <a:pt x="307" y="564"/>
                  </a:lnTo>
                  <a:lnTo>
                    <a:pt x="341" y="512"/>
                  </a:lnTo>
                  <a:lnTo>
                    <a:pt x="368" y="414"/>
                  </a:lnTo>
                  <a:lnTo>
                    <a:pt x="374" y="310"/>
                  </a:lnTo>
                  <a:close/>
                  <a:moveTo>
                    <a:pt x="187" y="596"/>
                  </a:moveTo>
                  <a:lnTo>
                    <a:pt x="173" y="595"/>
                  </a:lnTo>
                  <a:lnTo>
                    <a:pt x="158" y="591"/>
                  </a:lnTo>
                  <a:lnTo>
                    <a:pt x="143" y="584"/>
                  </a:lnTo>
                  <a:lnTo>
                    <a:pt x="128" y="574"/>
                  </a:lnTo>
                  <a:lnTo>
                    <a:pt x="114" y="560"/>
                  </a:lnTo>
                  <a:lnTo>
                    <a:pt x="101" y="541"/>
                  </a:lnTo>
                  <a:lnTo>
                    <a:pt x="91" y="517"/>
                  </a:lnTo>
                  <a:lnTo>
                    <a:pt x="83" y="488"/>
                  </a:lnTo>
                  <a:lnTo>
                    <a:pt x="74" y="393"/>
                  </a:lnTo>
                  <a:lnTo>
                    <a:pt x="74" y="299"/>
                  </a:lnTo>
                  <a:lnTo>
                    <a:pt x="74" y="214"/>
                  </a:lnTo>
                  <a:lnTo>
                    <a:pt x="81" y="134"/>
                  </a:lnTo>
                  <a:lnTo>
                    <a:pt x="89" y="99"/>
                  </a:lnTo>
                  <a:lnTo>
                    <a:pt x="101" y="72"/>
                  </a:lnTo>
                  <a:lnTo>
                    <a:pt x="116" y="51"/>
                  </a:lnTo>
                  <a:lnTo>
                    <a:pt x="131" y="37"/>
                  </a:lnTo>
                  <a:lnTo>
                    <a:pt x="147" y="28"/>
                  </a:lnTo>
                  <a:lnTo>
                    <a:pt x="163" y="23"/>
                  </a:lnTo>
                  <a:lnTo>
                    <a:pt x="176" y="20"/>
                  </a:lnTo>
                  <a:lnTo>
                    <a:pt x="187" y="20"/>
                  </a:lnTo>
                  <a:lnTo>
                    <a:pt x="198" y="21"/>
                  </a:lnTo>
                  <a:lnTo>
                    <a:pt x="212" y="24"/>
                  </a:lnTo>
                  <a:lnTo>
                    <a:pt x="228" y="30"/>
                  </a:lnTo>
                  <a:lnTo>
                    <a:pt x="243" y="39"/>
                  </a:lnTo>
                  <a:lnTo>
                    <a:pt x="258" y="52"/>
                  </a:lnTo>
                  <a:lnTo>
                    <a:pt x="272" y="71"/>
                  </a:lnTo>
                  <a:lnTo>
                    <a:pt x="283" y="95"/>
                  </a:lnTo>
                  <a:lnTo>
                    <a:pt x="291" y="125"/>
                  </a:lnTo>
                  <a:lnTo>
                    <a:pt x="299" y="209"/>
                  </a:lnTo>
                  <a:lnTo>
                    <a:pt x="300" y="299"/>
                  </a:lnTo>
                  <a:lnTo>
                    <a:pt x="299" y="395"/>
                  </a:lnTo>
                  <a:lnTo>
                    <a:pt x="290" y="484"/>
                  </a:lnTo>
                  <a:lnTo>
                    <a:pt x="284" y="513"/>
                  </a:lnTo>
                  <a:lnTo>
                    <a:pt x="274" y="538"/>
                  </a:lnTo>
                  <a:lnTo>
                    <a:pt x="262" y="557"/>
                  </a:lnTo>
                  <a:lnTo>
                    <a:pt x="248" y="572"/>
                  </a:lnTo>
                  <a:lnTo>
                    <a:pt x="233" y="583"/>
                  </a:lnTo>
                  <a:lnTo>
                    <a:pt x="218" y="591"/>
                  </a:lnTo>
                  <a:lnTo>
                    <a:pt x="202" y="595"/>
                  </a:lnTo>
                  <a:lnTo>
                    <a:pt x="187" y="596"/>
                  </a:lnTo>
                  <a:close/>
                </a:path>
              </a:pathLst>
            </a:custGeom>
            <a:solidFill>
              <a:srgbClr val="0000FF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4"/>
            <p:cNvSpPr>
              <a:spLocks noChangeAspect="1"/>
            </p:cNvSpPr>
            <p:nvPr/>
          </p:nvSpPr>
          <p:spPr bwMode="auto">
            <a:xfrm>
              <a:off x="2741" y="2"/>
              <a:ext cx="381" cy="625"/>
            </a:xfrm>
            <a:custGeom>
              <a:avLst/>
              <a:gdLst>
                <a:gd name="T0" fmla="*/ 373 w 381"/>
                <a:gd name="T1" fmla="*/ 60 h 625"/>
                <a:gd name="T2" fmla="*/ 377 w 381"/>
                <a:gd name="T3" fmla="*/ 54 h 625"/>
                <a:gd name="T4" fmla="*/ 380 w 381"/>
                <a:gd name="T5" fmla="*/ 48 h 625"/>
                <a:gd name="T6" fmla="*/ 381 w 381"/>
                <a:gd name="T7" fmla="*/ 40 h 625"/>
                <a:gd name="T8" fmla="*/ 381 w 381"/>
                <a:gd name="T9" fmla="*/ 29 h 625"/>
                <a:gd name="T10" fmla="*/ 165 w 381"/>
                <a:gd name="T11" fmla="*/ 29 h 625"/>
                <a:gd name="T12" fmla="*/ 129 w 381"/>
                <a:gd name="T13" fmla="*/ 28 h 625"/>
                <a:gd name="T14" fmla="*/ 102 w 381"/>
                <a:gd name="T15" fmla="*/ 27 h 625"/>
                <a:gd name="T16" fmla="*/ 82 w 381"/>
                <a:gd name="T17" fmla="*/ 24 h 625"/>
                <a:gd name="T18" fmla="*/ 69 w 381"/>
                <a:gd name="T19" fmla="*/ 21 h 625"/>
                <a:gd name="T20" fmla="*/ 60 w 381"/>
                <a:gd name="T21" fmla="*/ 17 h 625"/>
                <a:gd name="T22" fmla="*/ 55 w 381"/>
                <a:gd name="T23" fmla="*/ 12 h 625"/>
                <a:gd name="T24" fmla="*/ 53 w 381"/>
                <a:gd name="T25" fmla="*/ 6 h 625"/>
                <a:gd name="T26" fmla="*/ 51 w 381"/>
                <a:gd name="T27" fmla="*/ 0 h 625"/>
                <a:gd name="T28" fmla="*/ 29 w 381"/>
                <a:gd name="T29" fmla="*/ 0 h 625"/>
                <a:gd name="T30" fmla="*/ 0 w 381"/>
                <a:gd name="T31" fmla="*/ 184 h 625"/>
                <a:gd name="T32" fmla="*/ 22 w 381"/>
                <a:gd name="T33" fmla="*/ 184 h 625"/>
                <a:gd name="T34" fmla="*/ 25 w 381"/>
                <a:gd name="T35" fmla="*/ 167 h 625"/>
                <a:gd name="T36" fmla="*/ 29 w 381"/>
                <a:gd name="T37" fmla="*/ 143 h 625"/>
                <a:gd name="T38" fmla="*/ 36 w 381"/>
                <a:gd name="T39" fmla="*/ 118 h 625"/>
                <a:gd name="T40" fmla="*/ 44 w 381"/>
                <a:gd name="T41" fmla="*/ 103 h 625"/>
                <a:gd name="T42" fmla="*/ 59 w 381"/>
                <a:gd name="T43" fmla="*/ 100 h 625"/>
                <a:gd name="T44" fmla="*/ 86 w 381"/>
                <a:gd name="T45" fmla="*/ 99 h 625"/>
                <a:gd name="T46" fmla="*/ 114 w 381"/>
                <a:gd name="T47" fmla="*/ 98 h 625"/>
                <a:gd name="T48" fmla="*/ 131 w 381"/>
                <a:gd name="T49" fmla="*/ 98 h 625"/>
                <a:gd name="T50" fmla="*/ 315 w 381"/>
                <a:gd name="T51" fmla="*/ 98 h 625"/>
                <a:gd name="T52" fmla="*/ 298 w 381"/>
                <a:gd name="T53" fmla="*/ 122 h 625"/>
                <a:gd name="T54" fmla="*/ 269 w 381"/>
                <a:gd name="T55" fmla="*/ 163 h 625"/>
                <a:gd name="T56" fmla="*/ 238 w 381"/>
                <a:gd name="T57" fmla="*/ 207 h 625"/>
                <a:gd name="T58" fmla="*/ 215 w 381"/>
                <a:gd name="T59" fmla="*/ 239 h 625"/>
                <a:gd name="T60" fmla="*/ 165 w 381"/>
                <a:gd name="T61" fmla="*/ 330 h 625"/>
                <a:gd name="T62" fmla="*/ 131 w 381"/>
                <a:gd name="T63" fmla="*/ 418 h 625"/>
                <a:gd name="T64" fmla="*/ 112 w 381"/>
                <a:gd name="T65" fmla="*/ 501 h 625"/>
                <a:gd name="T66" fmla="*/ 106 w 381"/>
                <a:gd name="T67" fmla="*/ 575 h 625"/>
                <a:gd name="T68" fmla="*/ 107 w 381"/>
                <a:gd name="T69" fmla="*/ 587 h 625"/>
                <a:gd name="T70" fmla="*/ 111 w 381"/>
                <a:gd name="T71" fmla="*/ 604 h 625"/>
                <a:gd name="T72" fmla="*/ 123 w 381"/>
                <a:gd name="T73" fmla="*/ 618 h 625"/>
                <a:gd name="T74" fmla="*/ 147 w 381"/>
                <a:gd name="T75" fmla="*/ 625 h 625"/>
                <a:gd name="T76" fmla="*/ 171 w 381"/>
                <a:gd name="T77" fmla="*/ 618 h 625"/>
                <a:gd name="T78" fmla="*/ 183 w 381"/>
                <a:gd name="T79" fmla="*/ 604 h 625"/>
                <a:gd name="T80" fmla="*/ 187 w 381"/>
                <a:gd name="T81" fmla="*/ 587 h 625"/>
                <a:gd name="T82" fmla="*/ 188 w 381"/>
                <a:gd name="T83" fmla="*/ 575 h 625"/>
                <a:gd name="T84" fmla="*/ 188 w 381"/>
                <a:gd name="T85" fmla="*/ 530 h 625"/>
                <a:gd name="T86" fmla="*/ 198 w 381"/>
                <a:gd name="T87" fmla="*/ 383 h 625"/>
                <a:gd name="T88" fmla="*/ 202 w 381"/>
                <a:gd name="T89" fmla="*/ 359 h 625"/>
                <a:gd name="T90" fmla="*/ 212 w 381"/>
                <a:gd name="T91" fmla="*/ 320 h 625"/>
                <a:gd name="T92" fmla="*/ 228 w 381"/>
                <a:gd name="T93" fmla="*/ 275 h 625"/>
                <a:gd name="T94" fmla="*/ 253 w 381"/>
                <a:gd name="T95" fmla="*/ 230 h 625"/>
                <a:gd name="T96" fmla="*/ 373 w 381"/>
                <a:gd name="T97" fmla="*/ 6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1" h="625">
                  <a:moveTo>
                    <a:pt x="373" y="60"/>
                  </a:moveTo>
                  <a:lnTo>
                    <a:pt x="377" y="54"/>
                  </a:lnTo>
                  <a:lnTo>
                    <a:pt x="380" y="48"/>
                  </a:lnTo>
                  <a:lnTo>
                    <a:pt x="381" y="40"/>
                  </a:lnTo>
                  <a:lnTo>
                    <a:pt x="381" y="29"/>
                  </a:lnTo>
                  <a:lnTo>
                    <a:pt x="165" y="29"/>
                  </a:lnTo>
                  <a:lnTo>
                    <a:pt x="129" y="28"/>
                  </a:lnTo>
                  <a:lnTo>
                    <a:pt x="102" y="27"/>
                  </a:lnTo>
                  <a:lnTo>
                    <a:pt x="82" y="24"/>
                  </a:lnTo>
                  <a:lnTo>
                    <a:pt x="69" y="21"/>
                  </a:lnTo>
                  <a:lnTo>
                    <a:pt x="60" y="17"/>
                  </a:lnTo>
                  <a:lnTo>
                    <a:pt x="55" y="12"/>
                  </a:lnTo>
                  <a:lnTo>
                    <a:pt x="53" y="6"/>
                  </a:lnTo>
                  <a:lnTo>
                    <a:pt x="51" y="0"/>
                  </a:lnTo>
                  <a:lnTo>
                    <a:pt x="29" y="0"/>
                  </a:lnTo>
                  <a:lnTo>
                    <a:pt x="0" y="184"/>
                  </a:lnTo>
                  <a:lnTo>
                    <a:pt x="22" y="184"/>
                  </a:lnTo>
                  <a:lnTo>
                    <a:pt x="25" y="167"/>
                  </a:lnTo>
                  <a:lnTo>
                    <a:pt x="29" y="143"/>
                  </a:lnTo>
                  <a:lnTo>
                    <a:pt x="36" y="118"/>
                  </a:lnTo>
                  <a:lnTo>
                    <a:pt x="44" y="103"/>
                  </a:lnTo>
                  <a:lnTo>
                    <a:pt x="59" y="100"/>
                  </a:lnTo>
                  <a:lnTo>
                    <a:pt x="86" y="99"/>
                  </a:lnTo>
                  <a:lnTo>
                    <a:pt x="114" y="98"/>
                  </a:lnTo>
                  <a:lnTo>
                    <a:pt x="131" y="98"/>
                  </a:lnTo>
                  <a:lnTo>
                    <a:pt x="315" y="98"/>
                  </a:lnTo>
                  <a:lnTo>
                    <a:pt x="298" y="122"/>
                  </a:lnTo>
                  <a:lnTo>
                    <a:pt x="269" y="163"/>
                  </a:lnTo>
                  <a:lnTo>
                    <a:pt x="238" y="207"/>
                  </a:lnTo>
                  <a:lnTo>
                    <a:pt x="215" y="239"/>
                  </a:lnTo>
                  <a:lnTo>
                    <a:pt x="165" y="330"/>
                  </a:lnTo>
                  <a:lnTo>
                    <a:pt x="131" y="418"/>
                  </a:lnTo>
                  <a:lnTo>
                    <a:pt x="112" y="501"/>
                  </a:lnTo>
                  <a:lnTo>
                    <a:pt x="106" y="575"/>
                  </a:lnTo>
                  <a:lnTo>
                    <a:pt x="107" y="587"/>
                  </a:lnTo>
                  <a:lnTo>
                    <a:pt x="111" y="604"/>
                  </a:lnTo>
                  <a:lnTo>
                    <a:pt x="123" y="618"/>
                  </a:lnTo>
                  <a:lnTo>
                    <a:pt x="147" y="625"/>
                  </a:lnTo>
                  <a:lnTo>
                    <a:pt x="171" y="618"/>
                  </a:lnTo>
                  <a:lnTo>
                    <a:pt x="183" y="604"/>
                  </a:lnTo>
                  <a:lnTo>
                    <a:pt x="187" y="587"/>
                  </a:lnTo>
                  <a:lnTo>
                    <a:pt x="188" y="575"/>
                  </a:lnTo>
                  <a:lnTo>
                    <a:pt x="188" y="530"/>
                  </a:lnTo>
                  <a:lnTo>
                    <a:pt x="198" y="383"/>
                  </a:lnTo>
                  <a:lnTo>
                    <a:pt x="202" y="359"/>
                  </a:lnTo>
                  <a:lnTo>
                    <a:pt x="212" y="320"/>
                  </a:lnTo>
                  <a:lnTo>
                    <a:pt x="228" y="275"/>
                  </a:lnTo>
                  <a:lnTo>
                    <a:pt x="253" y="230"/>
                  </a:lnTo>
                  <a:lnTo>
                    <a:pt x="373" y="60"/>
                  </a:lnTo>
                  <a:close/>
                </a:path>
              </a:pathLst>
            </a:custGeom>
            <a:solidFill>
              <a:srgbClr val="0000FF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5"/>
            <p:cNvSpPr>
              <a:spLocks noChangeAspect="1" noEditPoints="1"/>
            </p:cNvSpPr>
            <p:nvPr/>
          </p:nvSpPr>
          <p:spPr bwMode="auto">
            <a:xfrm>
              <a:off x="3386" y="134"/>
              <a:ext cx="593" cy="499"/>
            </a:xfrm>
            <a:custGeom>
              <a:avLst/>
              <a:gdLst>
                <a:gd name="T0" fmla="*/ 353 w 593"/>
                <a:gd name="T1" fmla="*/ 56 h 499"/>
                <a:gd name="T2" fmla="*/ 349 w 593"/>
                <a:gd name="T3" fmla="*/ 35 h 499"/>
                <a:gd name="T4" fmla="*/ 337 w 593"/>
                <a:gd name="T5" fmla="*/ 17 h 499"/>
                <a:gd name="T6" fmla="*/ 319 w 593"/>
                <a:gd name="T7" fmla="*/ 5 h 499"/>
                <a:gd name="T8" fmla="*/ 296 w 593"/>
                <a:gd name="T9" fmla="*/ 0 h 499"/>
                <a:gd name="T10" fmla="*/ 273 w 593"/>
                <a:gd name="T11" fmla="*/ 5 h 499"/>
                <a:gd name="T12" fmla="*/ 255 w 593"/>
                <a:gd name="T13" fmla="*/ 17 h 499"/>
                <a:gd name="T14" fmla="*/ 243 w 593"/>
                <a:gd name="T15" fmla="*/ 35 h 499"/>
                <a:gd name="T16" fmla="*/ 240 w 593"/>
                <a:gd name="T17" fmla="*/ 56 h 499"/>
                <a:gd name="T18" fmla="*/ 244 w 593"/>
                <a:gd name="T19" fmla="*/ 77 h 499"/>
                <a:gd name="T20" fmla="*/ 255 w 593"/>
                <a:gd name="T21" fmla="*/ 95 h 499"/>
                <a:gd name="T22" fmla="*/ 274 w 593"/>
                <a:gd name="T23" fmla="*/ 108 h 499"/>
                <a:gd name="T24" fmla="*/ 296 w 593"/>
                <a:gd name="T25" fmla="*/ 112 h 499"/>
                <a:gd name="T26" fmla="*/ 319 w 593"/>
                <a:gd name="T27" fmla="*/ 108 h 499"/>
                <a:gd name="T28" fmla="*/ 337 w 593"/>
                <a:gd name="T29" fmla="*/ 95 h 499"/>
                <a:gd name="T30" fmla="*/ 349 w 593"/>
                <a:gd name="T31" fmla="*/ 77 h 499"/>
                <a:gd name="T32" fmla="*/ 353 w 593"/>
                <a:gd name="T33" fmla="*/ 56 h 499"/>
                <a:gd name="T34" fmla="*/ 353 w 593"/>
                <a:gd name="T35" fmla="*/ 442 h 499"/>
                <a:gd name="T36" fmla="*/ 349 w 593"/>
                <a:gd name="T37" fmla="*/ 422 h 499"/>
                <a:gd name="T38" fmla="*/ 337 w 593"/>
                <a:gd name="T39" fmla="*/ 404 h 499"/>
                <a:gd name="T40" fmla="*/ 319 w 593"/>
                <a:gd name="T41" fmla="*/ 391 h 499"/>
                <a:gd name="T42" fmla="*/ 296 w 593"/>
                <a:gd name="T43" fmla="*/ 386 h 499"/>
                <a:gd name="T44" fmla="*/ 273 w 593"/>
                <a:gd name="T45" fmla="*/ 391 h 499"/>
                <a:gd name="T46" fmla="*/ 255 w 593"/>
                <a:gd name="T47" fmla="*/ 404 h 499"/>
                <a:gd name="T48" fmla="*/ 243 w 593"/>
                <a:gd name="T49" fmla="*/ 422 h 499"/>
                <a:gd name="T50" fmla="*/ 240 w 593"/>
                <a:gd name="T51" fmla="*/ 442 h 499"/>
                <a:gd name="T52" fmla="*/ 244 w 593"/>
                <a:gd name="T53" fmla="*/ 463 h 499"/>
                <a:gd name="T54" fmla="*/ 255 w 593"/>
                <a:gd name="T55" fmla="*/ 481 h 499"/>
                <a:gd name="T56" fmla="*/ 274 w 593"/>
                <a:gd name="T57" fmla="*/ 494 h 499"/>
                <a:gd name="T58" fmla="*/ 296 w 593"/>
                <a:gd name="T59" fmla="*/ 499 h 499"/>
                <a:gd name="T60" fmla="*/ 319 w 593"/>
                <a:gd name="T61" fmla="*/ 494 h 499"/>
                <a:gd name="T62" fmla="*/ 337 w 593"/>
                <a:gd name="T63" fmla="*/ 481 h 499"/>
                <a:gd name="T64" fmla="*/ 349 w 593"/>
                <a:gd name="T65" fmla="*/ 463 h 499"/>
                <a:gd name="T66" fmla="*/ 353 w 593"/>
                <a:gd name="T67" fmla="*/ 442 h 499"/>
                <a:gd name="T68" fmla="*/ 31 w 593"/>
                <a:gd name="T69" fmla="*/ 232 h 499"/>
                <a:gd name="T70" fmla="*/ 19 w 593"/>
                <a:gd name="T71" fmla="*/ 232 h 499"/>
                <a:gd name="T72" fmla="*/ 9 w 593"/>
                <a:gd name="T73" fmla="*/ 234 h 499"/>
                <a:gd name="T74" fmla="*/ 2 w 593"/>
                <a:gd name="T75" fmla="*/ 239 h 499"/>
                <a:gd name="T76" fmla="*/ 0 w 593"/>
                <a:gd name="T77" fmla="*/ 249 h 499"/>
                <a:gd name="T78" fmla="*/ 2 w 593"/>
                <a:gd name="T79" fmla="*/ 260 h 499"/>
                <a:gd name="T80" fmla="*/ 9 w 593"/>
                <a:gd name="T81" fmla="*/ 265 h 499"/>
                <a:gd name="T82" fmla="*/ 19 w 593"/>
                <a:gd name="T83" fmla="*/ 267 h 499"/>
                <a:gd name="T84" fmla="*/ 31 w 593"/>
                <a:gd name="T85" fmla="*/ 267 h 499"/>
                <a:gd name="T86" fmla="*/ 562 w 593"/>
                <a:gd name="T87" fmla="*/ 267 h 499"/>
                <a:gd name="T88" fmla="*/ 573 w 593"/>
                <a:gd name="T89" fmla="*/ 267 h 499"/>
                <a:gd name="T90" fmla="*/ 583 w 593"/>
                <a:gd name="T91" fmla="*/ 265 h 499"/>
                <a:gd name="T92" fmla="*/ 590 w 593"/>
                <a:gd name="T93" fmla="*/ 260 h 499"/>
                <a:gd name="T94" fmla="*/ 593 w 593"/>
                <a:gd name="T95" fmla="*/ 249 h 499"/>
                <a:gd name="T96" fmla="*/ 590 w 593"/>
                <a:gd name="T97" fmla="*/ 239 h 499"/>
                <a:gd name="T98" fmla="*/ 583 w 593"/>
                <a:gd name="T99" fmla="*/ 234 h 499"/>
                <a:gd name="T100" fmla="*/ 573 w 593"/>
                <a:gd name="T101" fmla="*/ 232 h 499"/>
                <a:gd name="T102" fmla="*/ 562 w 593"/>
                <a:gd name="T103" fmla="*/ 232 h 499"/>
                <a:gd name="T104" fmla="*/ 31 w 593"/>
                <a:gd name="T105" fmla="*/ 23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3" h="499">
                  <a:moveTo>
                    <a:pt x="353" y="56"/>
                  </a:moveTo>
                  <a:lnTo>
                    <a:pt x="349" y="35"/>
                  </a:lnTo>
                  <a:lnTo>
                    <a:pt x="337" y="17"/>
                  </a:lnTo>
                  <a:lnTo>
                    <a:pt x="319" y="5"/>
                  </a:lnTo>
                  <a:lnTo>
                    <a:pt x="296" y="0"/>
                  </a:lnTo>
                  <a:lnTo>
                    <a:pt x="273" y="5"/>
                  </a:lnTo>
                  <a:lnTo>
                    <a:pt x="255" y="17"/>
                  </a:lnTo>
                  <a:lnTo>
                    <a:pt x="243" y="35"/>
                  </a:lnTo>
                  <a:lnTo>
                    <a:pt x="240" y="56"/>
                  </a:lnTo>
                  <a:lnTo>
                    <a:pt x="244" y="77"/>
                  </a:lnTo>
                  <a:lnTo>
                    <a:pt x="255" y="95"/>
                  </a:lnTo>
                  <a:lnTo>
                    <a:pt x="274" y="108"/>
                  </a:lnTo>
                  <a:lnTo>
                    <a:pt x="296" y="112"/>
                  </a:lnTo>
                  <a:lnTo>
                    <a:pt x="319" y="108"/>
                  </a:lnTo>
                  <a:lnTo>
                    <a:pt x="337" y="95"/>
                  </a:lnTo>
                  <a:lnTo>
                    <a:pt x="349" y="77"/>
                  </a:lnTo>
                  <a:lnTo>
                    <a:pt x="353" y="56"/>
                  </a:lnTo>
                  <a:close/>
                  <a:moveTo>
                    <a:pt x="353" y="442"/>
                  </a:moveTo>
                  <a:lnTo>
                    <a:pt x="349" y="422"/>
                  </a:lnTo>
                  <a:lnTo>
                    <a:pt x="337" y="404"/>
                  </a:lnTo>
                  <a:lnTo>
                    <a:pt x="319" y="391"/>
                  </a:lnTo>
                  <a:lnTo>
                    <a:pt x="296" y="386"/>
                  </a:lnTo>
                  <a:lnTo>
                    <a:pt x="273" y="391"/>
                  </a:lnTo>
                  <a:lnTo>
                    <a:pt x="255" y="404"/>
                  </a:lnTo>
                  <a:lnTo>
                    <a:pt x="243" y="422"/>
                  </a:lnTo>
                  <a:lnTo>
                    <a:pt x="240" y="442"/>
                  </a:lnTo>
                  <a:lnTo>
                    <a:pt x="244" y="463"/>
                  </a:lnTo>
                  <a:lnTo>
                    <a:pt x="255" y="481"/>
                  </a:lnTo>
                  <a:lnTo>
                    <a:pt x="274" y="494"/>
                  </a:lnTo>
                  <a:lnTo>
                    <a:pt x="296" y="499"/>
                  </a:lnTo>
                  <a:lnTo>
                    <a:pt x="319" y="494"/>
                  </a:lnTo>
                  <a:lnTo>
                    <a:pt x="337" y="481"/>
                  </a:lnTo>
                  <a:lnTo>
                    <a:pt x="349" y="463"/>
                  </a:lnTo>
                  <a:lnTo>
                    <a:pt x="353" y="442"/>
                  </a:lnTo>
                  <a:close/>
                  <a:moveTo>
                    <a:pt x="31" y="232"/>
                  </a:moveTo>
                  <a:lnTo>
                    <a:pt x="19" y="232"/>
                  </a:lnTo>
                  <a:lnTo>
                    <a:pt x="9" y="234"/>
                  </a:lnTo>
                  <a:lnTo>
                    <a:pt x="2" y="239"/>
                  </a:lnTo>
                  <a:lnTo>
                    <a:pt x="0" y="249"/>
                  </a:lnTo>
                  <a:lnTo>
                    <a:pt x="2" y="260"/>
                  </a:lnTo>
                  <a:lnTo>
                    <a:pt x="9" y="265"/>
                  </a:lnTo>
                  <a:lnTo>
                    <a:pt x="19" y="267"/>
                  </a:lnTo>
                  <a:lnTo>
                    <a:pt x="31" y="267"/>
                  </a:lnTo>
                  <a:lnTo>
                    <a:pt x="562" y="267"/>
                  </a:lnTo>
                  <a:lnTo>
                    <a:pt x="573" y="267"/>
                  </a:lnTo>
                  <a:lnTo>
                    <a:pt x="583" y="265"/>
                  </a:lnTo>
                  <a:lnTo>
                    <a:pt x="590" y="260"/>
                  </a:lnTo>
                  <a:lnTo>
                    <a:pt x="593" y="249"/>
                  </a:lnTo>
                  <a:lnTo>
                    <a:pt x="590" y="239"/>
                  </a:lnTo>
                  <a:lnTo>
                    <a:pt x="583" y="234"/>
                  </a:lnTo>
                  <a:lnTo>
                    <a:pt x="573" y="232"/>
                  </a:lnTo>
                  <a:lnTo>
                    <a:pt x="562" y="232"/>
                  </a:lnTo>
                  <a:lnTo>
                    <a:pt x="31" y="232"/>
                  </a:lnTo>
                  <a:close/>
                </a:path>
              </a:pathLst>
            </a:custGeom>
            <a:solidFill>
              <a:srgbClr val="0000FF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6"/>
            <p:cNvSpPr>
              <a:spLocks noChangeAspect="1" noEditPoints="1"/>
            </p:cNvSpPr>
            <p:nvPr/>
          </p:nvSpPr>
          <p:spPr bwMode="auto">
            <a:xfrm>
              <a:off x="4255" y="11"/>
              <a:ext cx="374" cy="616"/>
            </a:xfrm>
            <a:custGeom>
              <a:avLst/>
              <a:gdLst>
                <a:gd name="T0" fmla="*/ 368 w 374"/>
                <a:gd name="T1" fmla="*/ 203 h 616"/>
                <a:gd name="T2" fmla="*/ 303 w 374"/>
                <a:gd name="T3" fmla="*/ 48 h 616"/>
                <a:gd name="T4" fmla="*/ 221 w 374"/>
                <a:gd name="T5" fmla="*/ 4 h 616"/>
                <a:gd name="T6" fmla="*/ 146 w 374"/>
                <a:gd name="T7" fmla="*/ 5 h 616"/>
                <a:gd name="T8" fmla="*/ 65 w 374"/>
                <a:gd name="T9" fmla="*/ 55 h 616"/>
                <a:gd name="T10" fmla="*/ 6 w 374"/>
                <a:gd name="T11" fmla="*/ 205 h 616"/>
                <a:gd name="T12" fmla="*/ 1 w 374"/>
                <a:gd name="T13" fmla="*/ 362 h 616"/>
                <a:gd name="T14" fmla="*/ 18 w 374"/>
                <a:gd name="T15" fmla="*/ 472 h 616"/>
                <a:gd name="T16" fmla="*/ 73 w 374"/>
                <a:gd name="T17" fmla="*/ 570 h 616"/>
                <a:gd name="T18" fmla="*/ 150 w 374"/>
                <a:gd name="T19" fmla="*/ 612 h 616"/>
                <a:gd name="T20" fmla="*/ 225 w 374"/>
                <a:gd name="T21" fmla="*/ 612 h 616"/>
                <a:gd name="T22" fmla="*/ 307 w 374"/>
                <a:gd name="T23" fmla="*/ 564 h 616"/>
                <a:gd name="T24" fmla="*/ 368 w 374"/>
                <a:gd name="T25" fmla="*/ 414 h 616"/>
                <a:gd name="T26" fmla="*/ 187 w 374"/>
                <a:gd name="T27" fmla="*/ 596 h 616"/>
                <a:gd name="T28" fmla="*/ 158 w 374"/>
                <a:gd name="T29" fmla="*/ 591 h 616"/>
                <a:gd name="T30" fmla="*/ 128 w 374"/>
                <a:gd name="T31" fmla="*/ 574 h 616"/>
                <a:gd name="T32" fmla="*/ 101 w 374"/>
                <a:gd name="T33" fmla="*/ 541 h 616"/>
                <a:gd name="T34" fmla="*/ 83 w 374"/>
                <a:gd name="T35" fmla="*/ 488 h 616"/>
                <a:gd name="T36" fmla="*/ 74 w 374"/>
                <a:gd name="T37" fmla="*/ 299 h 616"/>
                <a:gd name="T38" fmla="*/ 81 w 374"/>
                <a:gd name="T39" fmla="*/ 134 h 616"/>
                <a:gd name="T40" fmla="*/ 101 w 374"/>
                <a:gd name="T41" fmla="*/ 72 h 616"/>
                <a:gd name="T42" fmla="*/ 131 w 374"/>
                <a:gd name="T43" fmla="*/ 37 h 616"/>
                <a:gd name="T44" fmla="*/ 163 w 374"/>
                <a:gd name="T45" fmla="*/ 23 h 616"/>
                <a:gd name="T46" fmla="*/ 187 w 374"/>
                <a:gd name="T47" fmla="*/ 20 h 616"/>
                <a:gd name="T48" fmla="*/ 212 w 374"/>
                <a:gd name="T49" fmla="*/ 24 h 616"/>
                <a:gd name="T50" fmla="*/ 243 w 374"/>
                <a:gd name="T51" fmla="*/ 39 h 616"/>
                <a:gd name="T52" fmla="*/ 272 w 374"/>
                <a:gd name="T53" fmla="*/ 71 h 616"/>
                <a:gd name="T54" fmla="*/ 291 w 374"/>
                <a:gd name="T55" fmla="*/ 125 h 616"/>
                <a:gd name="T56" fmla="*/ 300 w 374"/>
                <a:gd name="T57" fmla="*/ 299 h 616"/>
                <a:gd name="T58" fmla="*/ 290 w 374"/>
                <a:gd name="T59" fmla="*/ 484 h 616"/>
                <a:gd name="T60" fmla="*/ 274 w 374"/>
                <a:gd name="T61" fmla="*/ 538 h 616"/>
                <a:gd name="T62" fmla="*/ 248 w 374"/>
                <a:gd name="T63" fmla="*/ 572 h 616"/>
                <a:gd name="T64" fmla="*/ 218 w 374"/>
                <a:gd name="T65" fmla="*/ 591 h 616"/>
                <a:gd name="T66" fmla="*/ 187 w 374"/>
                <a:gd name="T67" fmla="*/ 59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4" h="616">
                  <a:moveTo>
                    <a:pt x="374" y="310"/>
                  </a:moveTo>
                  <a:lnTo>
                    <a:pt x="368" y="203"/>
                  </a:lnTo>
                  <a:lnTo>
                    <a:pt x="338" y="100"/>
                  </a:lnTo>
                  <a:lnTo>
                    <a:pt x="303" y="48"/>
                  </a:lnTo>
                  <a:lnTo>
                    <a:pt x="261" y="18"/>
                  </a:lnTo>
                  <a:lnTo>
                    <a:pt x="221" y="4"/>
                  </a:lnTo>
                  <a:lnTo>
                    <a:pt x="187" y="0"/>
                  </a:lnTo>
                  <a:lnTo>
                    <a:pt x="146" y="5"/>
                  </a:lnTo>
                  <a:lnTo>
                    <a:pt x="104" y="22"/>
                  </a:lnTo>
                  <a:lnTo>
                    <a:pt x="65" y="55"/>
                  </a:lnTo>
                  <a:lnTo>
                    <a:pt x="32" y="107"/>
                  </a:lnTo>
                  <a:lnTo>
                    <a:pt x="6" y="205"/>
                  </a:lnTo>
                  <a:lnTo>
                    <a:pt x="0" y="310"/>
                  </a:lnTo>
                  <a:lnTo>
                    <a:pt x="1" y="362"/>
                  </a:lnTo>
                  <a:lnTo>
                    <a:pt x="6" y="417"/>
                  </a:lnTo>
                  <a:lnTo>
                    <a:pt x="18" y="472"/>
                  </a:lnTo>
                  <a:lnTo>
                    <a:pt x="40" y="525"/>
                  </a:lnTo>
                  <a:lnTo>
                    <a:pt x="73" y="570"/>
                  </a:lnTo>
                  <a:lnTo>
                    <a:pt x="111" y="598"/>
                  </a:lnTo>
                  <a:lnTo>
                    <a:pt x="150" y="612"/>
                  </a:lnTo>
                  <a:lnTo>
                    <a:pt x="187" y="616"/>
                  </a:lnTo>
                  <a:lnTo>
                    <a:pt x="225" y="612"/>
                  </a:lnTo>
                  <a:lnTo>
                    <a:pt x="267" y="596"/>
                  </a:lnTo>
                  <a:lnTo>
                    <a:pt x="307" y="564"/>
                  </a:lnTo>
                  <a:lnTo>
                    <a:pt x="341" y="512"/>
                  </a:lnTo>
                  <a:lnTo>
                    <a:pt x="368" y="414"/>
                  </a:lnTo>
                  <a:lnTo>
                    <a:pt x="374" y="310"/>
                  </a:lnTo>
                  <a:close/>
                  <a:moveTo>
                    <a:pt x="187" y="596"/>
                  </a:moveTo>
                  <a:lnTo>
                    <a:pt x="173" y="595"/>
                  </a:lnTo>
                  <a:lnTo>
                    <a:pt x="158" y="591"/>
                  </a:lnTo>
                  <a:lnTo>
                    <a:pt x="143" y="584"/>
                  </a:lnTo>
                  <a:lnTo>
                    <a:pt x="128" y="574"/>
                  </a:lnTo>
                  <a:lnTo>
                    <a:pt x="114" y="560"/>
                  </a:lnTo>
                  <a:lnTo>
                    <a:pt x="101" y="541"/>
                  </a:lnTo>
                  <a:lnTo>
                    <a:pt x="91" y="517"/>
                  </a:lnTo>
                  <a:lnTo>
                    <a:pt x="83" y="488"/>
                  </a:lnTo>
                  <a:lnTo>
                    <a:pt x="74" y="393"/>
                  </a:lnTo>
                  <a:lnTo>
                    <a:pt x="74" y="299"/>
                  </a:lnTo>
                  <a:lnTo>
                    <a:pt x="74" y="214"/>
                  </a:lnTo>
                  <a:lnTo>
                    <a:pt x="81" y="134"/>
                  </a:lnTo>
                  <a:lnTo>
                    <a:pt x="89" y="99"/>
                  </a:lnTo>
                  <a:lnTo>
                    <a:pt x="101" y="72"/>
                  </a:lnTo>
                  <a:lnTo>
                    <a:pt x="116" y="51"/>
                  </a:lnTo>
                  <a:lnTo>
                    <a:pt x="131" y="37"/>
                  </a:lnTo>
                  <a:lnTo>
                    <a:pt x="147" y="28"/>
                  </a:lnTo>
                  <a:lnTo>
                    <a:pt x="163" y="23"/>
                  </a:lnTo>
                  <a:lnTo>
                    <a:pt x="176" y="20"/>
                  </a:lnTo>
                  <a:lnTo>
                    <a:pt x="187" y="20"/>
                  </a:lnTo>
                  <a:lnTo>
                    <a:pt x="198" y="21"/>
                  </a:lnTo>
                  <a:lnTo>
                    <a:pt x="212" y="24"/>
                  </a:lnTo>
                  <a:lnTo>
                    <a:pt x="228" y="30"/>
                  </a:lnTo>
                  <a:lnTo>
                    <a:pt x="243" y="39"/>
                  </a:lnTo>
                  <a:lnTo>
                    <a:pt x="258" y="52"/>
                  </a:lnTo>
                  <a:lnTo>
                    <a:pt x="272" y="71"/>
                  </a:lnTo>
                  <a:lnTo>
                    <a:pt x="283" y="95"/>
                  </a:lnTo>
                  <a:lnTo>
                    <a:pt x="291" y="125"/>
                  </a:lnTo>
                  <a:lnTo>
                    <a:pt x="299" y="209"/>
                  </a:lnTo>
                  <a:lnTo>
                    <a:pt x="300" y="299"/>
                  </a:lnTo>
                  <a:lnTo>
                    <a:pt x="299" y="395"/>
                  </a:lnTo>
                  <a:lnTo>
                    <a:pt x="290" y="484"/>
                  </a:lnTo>
                  <a:lnTo>
                    <a:pt x="284" y="513"/>
                  </a:lnTo>
                  <a:lnTo>
                    <a:pt x="274" y="538"/>
                  </a:lnTo>
                  <a:lnTo>
                    <a:pt x="262" y="557"/>
                  </a:lnTo>
                  <a:lnTo>
                    <a:pt x="248" y="572"/>
                  </a:lnTo>
                  <a:lnTo>
                    <a:pt x="233" y="583"/>
                  </a:lnTo>
                  <a:lnTo>
                    <a:pt x="218" y="591"/>
                  </a:lnTo>
                  <a:lnTo>
                    <a:pt x="202" y="595"/>
                  </a:lnTo>
                  <a:lnTo>
                    <a:pt x="187" y="596"/>
                  </a:lnTo>
                  <a:close/>
                </a:path>
              </a:pathLst>
            </a:custGeom>
            <a:solidFill>
              <a:srgbClr val="0000FF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7"/>
            <p:cNvSpPr>
              <a:spLocks noChangeAspect="1"/>
            </p:cNvSpPr>
            <p:nvPr/>
          </p:nvSpPr>
          <p:spPr bwMode="auto">
            <a:xfrm>
              <a:off x="4747" y="512"/>
              <a:ext cx="94" cy="95"/>
            </a:xfrm>
            <a:custGeom>
              <a:avLst/>
              <a:gdLst>
                <a:gd name="T0" fmla="*/ 94 w 94"/>
                <a:gd name="T1" fmla="*/ 48 h 95"/>
                <a:gd name="T2" fmla="*/ 90 w 94"/>
                <a:gd name="T3" fmla="*/ 29 h 95"/>
                <a:gd name="T4" fmla="*/ 80 w 94"/>
                <a:gd name="T5" fmla="*/ 14 h 95"/>
                <a:gd name="T6" fmla="*/ 65 w 94"/>
                <a:gd name="T7" fmla="*/ 4 h 95"/>
                <a:gd name="T8" fmla="*/ 47 w 94"/>
                <a:gd name="T9" fmla="*/ 0 h 95"/>
                <a:gd name="T10" fmla="*/ 28 w 94"/>
                <a:gd name="T11" fmla="*/ 4 h 95"/>
                <a:gd name="T12" fmla="*/ 14 w 94"/>
                <a:gd name="T13" fmla="*/ 14 h 95"/>
                <a:gd name="T14" fmla="*/ 3 w 94"/>
                <a:gd name="T15" fmla="*/ 29 h 95"/>
                <a:gd name="T16" fmla="*/ 0 w 94"/>
                <a:gd name="T17" fmla="*/ 48 h 95"/>
                <a:gd name="T18" fmla="*/ 3 w 94"/>
                <a:gd name="T19" fmla="*/ 66 h 95"/>
                <a:gd name="T20" fmla="*/ 14 w 94"/>
                <a:gd name="T21" fmla="*/ 81 h 95"/>
                <a:gd name="T22" fmla="*/ 28 w 94"/>
                <a:gd name="T23" fmla="*/ 91 h 95"/>
                <a:gd name="T24" fmla="*/ 47 w 94"/>
                <a:gd name="T25" fmla="*/ 95 h 95"/>
                <a:gd name="T26" fmla="*/ 65 w 94"/>
                <a:gd name="T27" fmla="*/ 91 h 95"/>
                <a:gd name="T28" fmla="*/ 80 w 94"/>
                <a:gd name="T29" fmla="*/ 81 h 95"/>
                <a:gd name="T30" fmla="*/ 90 w 94"/>
                <a:gd name="T31" fmla="*/ 66 h 95"/>
                <a:gd name="T32" fmla="*/ 94 w 94"/>
                <a:gd name="T33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5">
                  <a:moveTo>
                    <a:pt x="94" y="48"/>
                  </a:moveTo>
                  <a:lnTo>
                    <a:pt x="90" y="29"/>
                  </a:lnTo>
                  <a:lnTo>
                    <a:pt x="80" y="14"/>
                  </a:lnTo>
                  <a:lnTo>
                    <a:pt x="65" y="4"/>
                  </a:lnTo>
                  <a:lnTo>
                    <a:pt x="47" y="0"/>
                  </a:lnTo>
                  <a:lnTo>
                    <a:pt x="28" y="4"/>
                  </a:lnTo>
                  <a:lnTo>
                    <a:pt x="14" y="14"/>
                  </a:lnTo>
                  <a:lnTo>
                    <a:pt x="3" y="29"/>
                  </a:lnTo>
                  <a:lnTo>
                    <a:pt x="0" y="48"/>
                  </a:lnTo>
                  <a:lnTo>
                    <a:pt x="3" y="66"/>
                  </a:lnTo>
                  <a:lnTo>
                    <a:pt x="14" y="81"/>
                  </a:lnTo>
                  <a:lnTo>
                    <a:pt x="28" y="91"/>
                  </a:lnTo>
                  <a:lnTo>
                    <a:pt x="47" y="95"/>
                  </a:lnTo>
                  <a:lnTo>
                    <a:pt x="65" y="91"/>
                  </a:lnTo>
                  <a:lnTo>
                    <a:pt x="80" y="81"/>
                  </a:lnTo>
                  <a:lnTo>
                    <a:pt x="90" y="66"/>
                  </a:lnTo>
                  <a:lnTo>
                    <a:pt x="94" y="48"/>
                  </a:lnTo>
                  <a:close/>
                </a:path>
              </a:pathLst>
            </a:custGeom>
            <a:solidFill>
              <a:srgbClr val="0000FF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8"/>
            <p:cNvSpPr>
              <a:spLocks noChangeAspect="1"/>
            </p:cNvSpPr>
            <p:nvPr/>
          </p:nvSpPr>
          <p:spPr bwMode="auto">
            <a:xfrm>
              <a:off x="4996" y="11"/>
              <a:ext cx="293" cy="596"/>
            </a:xfrm>
            <a:custGeom>
              <a:avLst/>
              <a:gdLst>
                <a:gd name="T0" fmla="*/ 182 w 293"/>
                <a:gd name="T1" fmla="*/ 24 h 596"/>
                <a:gd name="T2" fmla="*/ 182 w 293"/>
                <a:gd name="T3" fmla="*/ 11 h 596"/>
                <a:gd name="T4" fmla="*/ 179 w 293"/>
                <a:gd name="T5" fmla="*/ 4 h 596"/>
                <a:gd name="T6" fmla="*/ 173 w 293"/>
                <a:gd name="T7" fmla="*/ 1 h 596"/>
                <a:gd name="T8" fmla="*/ 162 w 293"/>
                <a:gd name="T9" fmla="*/ 0 h 596"/>
                <a:gd name="T10" fmla="*/ 117 w 293"/>
                <a:gd name="T11" fmla="*/ 33 h 596"/>
                <a:gd name="T12" fmla="*/ 70 w 293"/>
                <a:gd name="T13" fmla="*/ 50 h 596"/>
                <a:gd name="T14" fmla="*/ 29 w 293"/>
                <a:gd name="T15" fmla="*/ 57 h 596"/>
                <a:gd name="T16" fmla="*/ 0 w 293"/>
                <a:gd name="T17" fmla="*/ 57 h 596"/>
                <a:gd name="T18" fmla="*/ 0 w 293"/>
                <a:gd name="T19" fmla="*/ 85 h 596"/>
                <a:gd name="T20" fmla="*/ 19 w 293"/>
                <a:gd name="T21" fmla="*/ 85 h 596"/>
                <a:gd name="T22" fmla="*/ 47 w 293"/>
                <a:gd name="T23" fmla="*/ 82 h 596"/>
                <a:gd name="T24" fmla="*/ 81 w 293"/>
                <a:gd name="T25" fmla="*/ 75 h 596"/>
                <a:gd name="T26" fmla="*/ 116 w 293"/>
                <a:gd name="T27" fmla="*/ 62 h 596"/>
                <a:gd name="T28" fmla="*/ 116 w 293"/>
                <a:gd name="T29" fmla="*/ 525 h 596"/>
                <a:gd name="T30" fmla="*/ 116 w 293"/>
                <a:gd name="T31" fmla="*/ 536 h 596"/>
                <a:gd name="T32" fmla="*/ 115 w 293"/>
                <a:gd name="T33" fmla="*/ 546 h 596"/>
                <a:gd name="T34" fmla="*/ 111 w 293"/>
                <a:gd name="T35" fmla="*/ 553 h 596"/>
                <a:gd name="T36" fmla="*/ 105 w 293"/>
                <a:gd name="T37" fmla="*/ 559 h 596"/>
                <a:gd name="T38" fmla="*/ 95 w 293"/>
                <a:gd name="T39" fmla="*/ 563 h 596"/>
                <a:gd name="T40" fmla="*/ 80 w 293"/>
                <a:gd name="T41" fmla="*/ 566 h 596"/>
                <a:gd name="T42" fmla="*/ 60 w 293"/>
                <a:gd name="T43" fmla="*/ 568 h 596"/>
                <a:gd name="T44" fmla="*/ 33 w 293"/>
                <a:gd name="T45" fmla="*/ 568 h 596"/>
                <a:gd name="T46" fmla="*/ 5 w 293"/>
                <a:gd name="T47" fmla="*/ 568 h 596"/>
                <a:gd name="T48" fmla="*/ 5 w 293"/>
                <a:gd name="T49" fmla="*/ 596 h 596"/>
                <a:gd name="T50" fmla="*/ 293 w 293"/>
                <a:gd name="T51" fmla="*/ 596 h 596"/>
                <a:gd name="T52" fmla="*/ 293 w 293"/>
                <a:gd name="T53" fmla="*/ 568 h 596"/>
                <a:gd name="T54" fmla="*/ 265 w 293"/>
                <a:gd name="T55" fmla="*/ 568 h 596"/>
                <a:gd name="T56" fmla="*/ 238 w 293"/>
                <a:gd name="T57" fmla="*/ 568 h 596"/>
                <a:gd name="T58" fmla="*/ 218 w 293"/>
                <a:gd name="T59" fmla="*/ 566 h 596"/>
                <a:gd name="T60" fmla="*/ 203 w 293"/>
                <a:gd name="T61" fmla="*/ 563 h 596"/>
                <a:gd name="T62" fmla="*/ 193 w 293"/>
                <a:gd name="T63" fmla="*/ 559 h 596"/>
                <a:gd name="T64" fmla="*/ 187 w 293"/>
                <a:gd name="T65" fmla="*/ 554 h 596"/>
                <a:gd name="T66" fmla="*/ 183 w 293"/>
                <a:gd name="T67" fmla="*/ 546 h 596"/>
                <a:gd name="T68" fmla="*/ 182 w 293"/>
                <a:gd name="T69" fmla="*/ 537 h 596"/>
                <a:gd name="T70" fmla="*/ 182 w 293"/>
                <a:gd name="T71" fmla="*/ 525 h 596"/>
                <a:gd name="T72" fmla="*/ 182 w 293"/>
                <a:gd name="T73" fmla="*/ 24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3" h="596">
                  <a:moveTo>
                    <a:pt x="182" y="24"/>
                  </a:moveTo>
                  <a:lnTo>
                    <a:pt x="182" y="11"/>
                  </a:lnTo>
                  <a:lnTo>
                    <a:pt x="179" y="4"/>
                  </a:lnTo>
                  <a:lnTo>
                    <a:pt x="173" y="1"/>
                  </a:lnTo>
                  <a:lnTo>
                    <a:pt x="162" y="0"/>
                  </a:lnTo>
                  <a:lnTo>
                    <a:pt x="117" y="33"/>
                  </a:lnTo>
                  <a:lnTo>
                    <a:pt x="70" y="50"/>
                  </a:lnTo>
                  <a:lnTo>
                    <a:pt x="29" y="57"/>
                  </a:lnTo>
                  <a:lnTo>
                    <a:pt x="0" y="57"/>
                  </a:lnTo>
                  <a:lnTo>
                    <a:pt x="0" y="85"/>
                  </a:lnTo>
                  <a:lnTo>
                    <a:pt x="19" y="85"/>
                  </a:lnTo>
                  <a:lnTo>
                    <a:pt x="47" y="82"/>
                  </a:lnTo>
                  <a:lnTo>
                    <a:pt x="81" y="75"/>
                  </a:lnTo>
                  <a:lnTo>
                    <a:pt x="116" y="62"/>
                  </a:lnTo>
                  <a:lnTo>
                    <a:pt x="116" y="525"/>
                  </a:lnTo>
                  <a:lnTo>
                    <a:pt x="116" y="536"/>
                  </a:lnTo>
                  <a:lnTo>
                    <a:pt x="115" y="546"/>
                  </a:lnTo>
                  <a:lnTo>
                    <a:pt x="111" y="553"/>
                  </a:lnTo>
                  <a:lnTo>
                    <a:pt x="105" y="559"/>
                  </a:lnTo>
                  <a:lnTo>
                    <a:pt x="95" y="563"/>
                  </a:lnTo>
                  <a:lnTo>
                    <a:pt x="80" y="566"/>
                  </a:lnTo>
                  <a:lnTo>
                    <a:pt x="60" y="568"/>
                  </a:lnTo>
                  <a:lnTo>
                    <a:pt x="33" y="568"/>
                  </a:lnTo>
                  <a:lnTo>
                    <a:pt x="5" y="568"/>
                  </a:lnTo>
                  <a:lnTo>
                    <a:pt x="5" y="596"/>
                  </a:lnTo>
                  <a:lnTo>
                    <a:pt x="293" y="596"/>
                  </a:lnTo>
                  <a:lnTo>
                    <a:pt x="293" y="568"/>
                  </a:lnTo>
                  <a:lnTo>
                    <a:pt x="265" y="568"/>
                  </a:lnTo>
                  <a:lnTo>
                    <a:pt x="238" y="568"/>
                  </a:lnTo>
                  <a:lnTo>
                    <a:pt x="218" y="566"/>
                  </a:lnTo>
                  <a:lnTo>
                    <a:pt x="203" y="563"/>
                  </a:lnTo>
                  <a:lnTo>
                    <a:pt x="193" y="559"/>
                  </a:lnTo>
                  <a:lnTo>
                    <a:pt x="187" y="554"/>
                  </a:lnTo>
                  <a:lnTo>
                    <a:pt x="183" y="546"/>
                  </a:lnTo>
                  <a:lnTo>
                    <a:pt x="182" y="537"/>
                  </a:lnTo>
                  <a:lnTo>
                    <a:pt x="182" y="525"/>
                  </a:lnTo>
                  <a:lnTo>
                    <a:pt x="182" y="24"/>
                  </a:lnTo>
                  <a:close/>
                </a:path>
              </a:pathLst>
            </a:custGeom>
            <a:solidFill>
              <a:srgbClr val="0000FF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9"/>
            <p:cNvSpPr>
              <a:spLocks noChangeAspect="1"/>
            </p:cNvSpPr>
            <p:nvPr/>
          </p:nvSpPr>
          <p:spPr bwMode="auto">
            <a:xfrm>
              <a:off x="5403" y="11"/>
              <a:ext cx="355" cy="616"/>
            </a:xfrm>
            <a:custGeom>
              <a:avLst/>
              <a:gdLst>
                <a:gd name="T0" fmla="*/ 341 w 355"/>
                <a:gd name="T1" fmla="*/ 341 h 616"/>
                <a:gd name="T2" fmla="*/ 253 w 355"/>
                <a:gd name="T3" fmla="*/ 236 h 616"/>
                <a:gd name="T4" fmla="*/ 154 w 355"/>
                <a:gd name="T5" fmla="*/ 223 h 616"/>
                <a:gd name="T6" fmla="*/ 98 w 355"/>
                <a:gd name="T7" fmla="*/ 246 h 616"/>
                <a:gd name="T8" fmla="*/ 73 w 355"/>
                <a:gd name="T9" fmla="*/ 92 h 616"/>
                <a:gd name="T10" fmla="*/ 148 w 355"/>
                <a:gd name="T11" fmla="*/ 103 h 616"/>
                <a:gd name="T12" fmla="*/ 275 w 355"/>
                <a:gd name="T13" fmla="*/ 61 h 616"/>
                <a:gd name="T14" fmla="*/ 320 w 355"/>
                <a:gd name="T15" fmla="*/ 10 h 616"/>
                <a:gd name="T16" fmla="*/ 311 w 355"/>
                <a:gd name="T17" fmla="*/ 0 h 616"/>
                <a:gd name="T18" fmla="*/ 286 w 355"/>
                <a:gd name="T19" fmla="*/ 10 h 616"/>
                <a:gd name="T20" fmla="*/ 225 w 355"/>
                <a:gd name="T21" fmla="*/ 26 h 616"/>
                <a:gd name="T22" fmla="*/ 126 w 355"/>
                <a:gd name="T23" fmla="*/ 23 h 616"/>
                <a:gd name="T24" fmla="*/ 58 w 355"/>
                <a:gd name="T25" fmla="*/ 1 h 616"/>
                <a:gd name="T26" fmla="*/ 46 w 355"/>
                <a:gd name="T27" fmla="*/ 7 h 616"/>
                <a:gd name="T28" fmla="*/ 45 w 355"/>
                <a:gd name="T29" fmla="*/ 288 h 616"/>
                <a:gd name="T30" fmla="*/ 58 w 355"/>
                <a:gd name="T31" fmla="*/ 311 h 616"/>
                <a:gd name="T32" fmla="*/ 69 w 355"/>
                <a:gd name="T33" fmla="*/ 302 h 616"/>
                <a:gd name="T34" fmla="*/ 103 w 355"/>
                <a:gd name="T35" fmla="*/ 266 h 616"/>
                <a:gd name="T36" fmla="*/ 184 w 355"/>
                <a:gd name="T37" fmla="*/ 240 h 616"/>
                <a:gd name="T38" fmla="*/ 236 w 355"/>
                <a:gd name="T39" fmla="*/ 263 h 616"/>
                <a:gd name="T40" fmla="*/ 259 w 355"/>
                <a:gd name="T41" fmla="*/ 297 h 616"/>
                <a:gd name="T42" fmla="*/ 276 w 355"/>
                <a:gd name="T43" fmla="*/ 410 h 616"/>
                <a:gd name="T44" fmla="*/ 273 w 355"/>
                <a:gd name="T45" fmla="*/ 469 h 616"/>
                <a:gd name="T46" fmla="*/ 254 w 355"/>
                <a:gd name="T47" fmla="*/ 533 h 616"/>
                <a:gd name="T48" fmla="*/ 214 w 355"/>
                <a:gd name="T49" fmla="*/ 575 h 616"/>
                <a:gd name="T50" fmla="*/ 159 w 355"/>
                <a:gd name="T51" fmla="*/ 591 h 616"/>
                <a:gd name="T52" fmla="*/ 75 w 355"/>
                <a:gd name="T53" fmla="*/ 560 h 616"/>
                <a:gd name="T54" fmla="*/ 28 w 355"/>
                <a:gd name="T55" fmla="*/ 491 h 616"/>
                <a:gd name="T56" fmla="*/ 44 w 355"/>
                <a:gd name="T57" fmla="*/ 492 h 616"/>
                <a:gd name="T58" fmla="*/ 77 w 355"/>
                <a:gd name="T59" fmla="*/ 478 h 616"/>
                <a:gd name="T60" fmla="*/ 88 w 355"/>
                <a:gd name="T61" fmla="*/ 448 h 616"/>
                <a:gd name="T62" fmla="*/ 77 w 355"/>
                <a:gd name="T63" fmla="*/ 418 h 616"/>
                <a:gd name="T64" fmla="*/ 44 w 355"/>
                <a:gd name="T65" fmla="*/ 405 h 616"/>
                <a:gd name="T66" fmla="*/ 17 w 355"/>
                <a:gd name="T67" fmla="*/ 413 h 616"/>
                <a:gd name="T68" fmla="*/ 0 w 355"/>
                <a:gd name="T69" fmla="*/ 452 h 616"/>
                <a:gd name="T70" fmla="*/ 43 w 355"/>
                <a:gd name="T71" fmla="*/ 563 h 616"/>
                <a:gd name="T72" fmla="*/ 161 w 355"/>
                <a:gd name="T73" fmla="*/ 616 h 616"/>
                <a:gd name="T74" fmla="*/ 296 w 355"/>
                <a:gd name="T75" fmla="*/ 559 h 616"/>
                <a:gd name="T76" fmla="*/ 355 w 355"/>
                <a:gd name="T77" fmla="*/ 4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5" h="616">
                  <a:moveTo>
                    <a:pt x="355" y="416"/>
                  </a:moveTo>
                  <a:lnTo>
                    <a:pt x="341" y="341"/>
                  </a:lnTo>
                  <a:lnTo>
                    <a:pt x="306" y="279"/>
                  </a:lnTo>
                  <a:lnTo>
                    <a:pt x="253" y="236"/>
                  </a:lnTo>
                  <a:lnTo>
                    <a:pt x="185" y="220"/>
                  </a:lnTo>
                  <a:lnTo>
                    <a:pt x="154" y="223"/>
                  </a:lnTo>
                  <a:lnTo>
                    <a:pt x="125" y="231"/>
                  </a:lnTo>
                  <a:lnTo>
                    <a:pt x="98" y="246"/>
                  </a:lnTo>
                  <a:lnTo>
                    <a:pt x="73" y="266"/>
                  </a:lnTo>
                  <a:lnTo>
                    <a:pt x="73" y="92"/>
                  </a:lnTo>
                  <a:lnTo>
                    <a:pt x="106" y="99"/>
                  </a:lnTo>
                  <a:lnTo>
                    <a:pt x="148" y="103"/>
                  </a:lnTo>
                  <a:lnTo>
                    <a:pt x="221" y="90"/>
                  </a:lnTo>
                  <a:lnTo>
                    <a:pt x="275" y="61"/>
                  </a:lnTo>
                  <a:lnTo>
                    <a:pt x="308" y="30"/>
                  </a:lnTo>
                  <a:lnTo>
                    <a:pt x="320" y="10"/>
                  </a:lnTo>
                  <a:lnTo>
                    <a:pt x="318" y="3"/>
                  </a:lnTo>
                  <a:lnTo>
                    <a:pt x="311" y="0"/>
                  </a:lnTo>
                  <a:lnTo>
                    <a:pt x="304" y="3"/>
                  </a:lnTo>
                  <a:lnTo>
                    <a:pt x="286" y="10"/>
                  </a:lnTo>
                  <a:lnTo>
                    <a:pt x="259" y="19"/>
                  </a:lnTo>
                  <a:lnTo>
                    <a:pt x="225" y="26"/>
                  </a:lnTo>
                  <a:lnTo>
                    <a:pt x="183" y="29"/>
                  </a:lnTo>
                  <a:lnTo>
                    <a:pt x="126" y="23"/>
                  </a:lnTo>
                  <a:lnTo>
                    <a:pt x="65" y="4"/>
                  </a:lnTo>
                  <a:lnTo>
                    <a:pt x="58" y="1"/>
                  </a:lnTo>
                  <a:lnTo>
                    <a:pt x="54" y="1"/>
                  </a:lnTo>
                  <a:lnTo>
                    <a:pt x="46" y="7"/>
                  </a:lnTo>
                  <a:lnTo>
                    <a:pt x="45" y="22"/>
                  </a:lnTo>
                  <a:lnTo>
                    <a:pt x="45" y="288"/>
                  </a:lnTo>
                  <a:lnTo>
                    <a:pt x="47" y="305"/>
                  </a:lnTo>
                  <a:lnTo>
                    <a:pt x="58" y="311"/>
                  </a:lnTo>
                  <a:lnTo>
                    <a:pt x="64" y="308"/>
                  </a:lnTo>
                  <a:lnTo>
                    <a:pt x="69" y="302"/>
                  </a:lnTo>
                  <a:lnTo>
                    <a:pt x="81" y="287"/>
                  </a:lnTo>
                  <a:lnTo>
                    <a:pt x="103" y="266"/>
                  </a:lnTo>
                  <a:lnTo>
                    <a:pt x="137" y="248"/>
                  </a:lnTo>
                  <a:lnTo>
                    <a:pt x="184" y="240"/>
                  </a:lnTo>
                  <a:lnTo>
                    <a:pt x="214" y="246"/>
                  </a:lnTo>
                  <a:lnTo>
                    <a:pt x="236" y="263"/>
                  </a:lnTo>
                  <a:lnTo>
                    <a:pt x="251" y="282"/>
                  </a:lnTo>
                  <a:lnTo>
                    <a:pt x="259" y="297"/>
                  </a:lnTo>
                  <a:lnTo>
                    <a:pt x="273" y="349"/>
                  </a:lnTo>
                  <a:lnTo>
                    <a:pt x="276" y="410"/>
                  </a:lnTo>
                  <a:lnTo>
                    <a:pt x="275" y="437"/>
                  </a:lnTo>
                  <a:lnTo>
                    <a:pt x="273" y="469"/>
                  </a:lnTo>
                  <a:lnTo>
                    <a:pt x="267" y="502"/>
                  </a:lnTo>
                  <a:lnTo>
                    <a:pt x="254" y="533"/>
                  </a:lnTo>
                  <a:lnTo>
                    <a:pt x="236" y="556"/>
                  </a:lnTo>
                  <a:lnTo>
                    <a:pt x="214" y="575"/>
                  </a:lnTo>
                  <a:lnTo>
                    <a:pt x="188" y="586"/>
                  </a:lnTo>
                  <a:lnTo>
                    <a:pt x="159" y="591"/>
                  </a:lnTo>
                  <a:lnTo>
                    <a:pt x="113" y="583"/>
                  </a:lnTo>
                  <a:lnTo>
                    <a:pt x="75" y="560"/>
                  </a:lnTo>
                  <a:lnTo>
                    <a:pt x="46" y="528"/>
                  </a:lnTo>
                  <a:lnTo>
                    <a:pt x="28" y="491"/>
                  </a:lnTo>
                  <a:lnTo>
                    <a:pt x="33" y="492"/>
                  </a:lnTo>
                  <a:lnTo>
                    <a:pt x="44" y="492"/>
                  </a:lnTo>
                  <a:lnTo>
                    <a:pt x="63" y="489"/>
                  </a:lnTo>
                  <a:lnTo>
                    <a:pt x="77" y="478"/>
                  </a:lnTo>
                  <a:lnTo>
                    <a:pt x="85" y="464"/>
                  </a:lnTo>
                  <a:lnTo>
                    <a:pt x="88" y="448"/>
                  </a:lnTo>
                  <a:lnTo>
                    <a:pt x="85" y="432"/>
                  </a:lnTo>
                  <a:lnTo>
                    <a:pt x="77" y="418"/>
                  </a:lnTo>
                  <a:lnTo>
                    <a:pt x="63" y="409"/>
                  </a:lnTo>
                  <a:lnTo>
                    <a:pt x="44" y="405"/>
                  </a:lnTo>
                  <a:lnTo>
                    <a:pt x="31" y="406"/>
                  </a:lnTo>
                  <a:lnTo>
                    <a:pt x="17" y="413"/>
                  </a:lnTo>
                  <a:lnTo>
                    <a:pt x="5" y="427"/>
                  </a:lnTo>
                  <a:lnTo>
                    <a:pt x="0" y="452"/>
                  </a:lnTo>
                  <a:lnTo>
                    <a:pt x="11" y="510"/>
                  </a:lnTo>
                  <a:lnTo>
                    <a:pt x="43" y="563"/>
                  </a:lnTo>
                  <a:lnTo>
                    <a:pt x="94" y="601"/>
                  </a:lnTo>
                  <a:lnTo>
                    <a:pt x="161" y="616"/>
                  </a:lnTo>
                  <a:lnTo>
                    <a:pt x="234" y="601"/>
                  </a:lnTo>
                  <a:lnTo>
                    <a:pt x="296" y="559"/>
                  </a:lnTo>
                  <a:lnTo>
                    <a:pt x="339" y="495"/>
                  </a:lnTo>
                  <a:lnTo>
                    <a:pt x="355" y="416"/>
                  </a:lnTo>
                  <a:close/>
                </a:path>
              </a:pathLst>
            </a:custGeom>
            <a:solidFill>
              <a:srgbClr val="0000FF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431351" y="1534419"/>
            <a:ext cx="1400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4% </a:t>
            </a:r>
            <a:r>
              <a:rPr lang="ru-RU" b="1" dirty="0">
                <a:solidFill>
                  <a:srgbClr val="FF0000"/>
                </a:solidFill>
              </a:rPr>
              <a:t>за</a:t>
            </a:r>
            <a:r>
              <a:rPr lang="en-US" b="1" dirty="0">
                <a:solidFill>
                  <a:srgbClr val="FF0000"/>
                </a:solidFill>
              </a:rPr>
              <a:t> 10 </a:t>
            </a:r>
            <a:r>
              <a:rPr lang="ru-RU" b="1" dirty="0">
                <a:solidFill>
                  <a:srgbClr val="FF0000"/>
                </a:solidFill>
              </a:rPr>
              <a:t>лет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716016" y="1195067"/>
            <a:ext cx="429848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Остывание обусловлено сверхтекучестью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24128" y="616092"/>
            <a:ext cx="210249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Page et al., 2011</a:t>
            </a:r>
          </a:p>
          <a:p>
            <a:r>
              <a:rPr lang="en-US" b="1" i="1" dirty="0" err="1">
                <a:solidFill>
                  <a:srgbClr val="7030A0"/>
                </a:solidFill>
              </a:rPr>
              <a:t>Shternin</a:t>
            </a:r>
            <a:r>
              <a:rPr lang="en-US" b="1" i="1" dirty="0">
                <a:solidFill>
                  <a:srgbClr val="7030A0"/>
                </a:solidFill>
              </a:rPr>
              <a:t> et al., 2011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595" y="1595606"/>
            <a:ext cx="3935563" cy="377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5214573" y="5422685"/>
            <a:ext cx="330137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Есть и другие модели:</a:t>
            </a:r>
          </a:p>
          <a:p>
            <a:r>
              <a:rPr lang="en-US" sz="1400" dirty="0" err="1"/>
              <a:t>Blaschke</a:t>
            </a:r>
            <a:r>
              <a:rPr lang="ru-RU" sz="1400" dirty="0"/>
              <a:t>+12,13</a:t>
            </a:r>
            <a:r>
              <a:rPr lang="en-US" sz="1400" dirty="0"/>
              <a:t>, </a:t>
            </a:r>
            <a:r>
              <a:rPr lang="en-US" sz="1400" dirty="0" err="1"/>
              <a:t>Bonanno</a:t>
            </a:r>
            <a:r>
              <a:rPr lang="en-US" sz="1400" dirty="0"/>
              <a:t> +14</a:t>
            </a:r>
          </a:p>
          <a:p>
            <a:r>
              <a:rPr lang="en-US" sz="1400" dirty="0" err="1"/>
              <a:t>Negreiros</a:t>
            </a:r>
            <a:r>
              <a:rPr lang="ru-RU" sz="1400" dirty="0"/>
              <a:t>+</a:t>
            </a:r>
            <a:r>
              <a:rPr lang="en-US" sz="1400" dirty="0"/>
              <a:t>13, Taranto+16, Yang</a:t>
            </a:r>
            <a:r>
              <a:rPr lang="ru-RU" sz="1400" dirty="0"/>
              <a:t>+1</a:t>
            </a:r>
            <a:r>
              <a:rPr lang="en-US" sz="1400" dirty="0"/>
              <a:t>1, </a:t>
            </a:r>
          </a:p>
          <a:p>
            <a:r>
              <a:rPr lang="en-US" sz="1400" dirty="0"/>
              <a:t>Noga+13, </a:t>
            </a:r>
            <a:r>
              <a:rPr lang="en-US" sz="1400" dirty="0" err="1"/>
              <a:t>Sedrakian</a:t>
            </a:r>
            <a:r>
              <a:rPr lang="ru-RU" sz="1400" dirty="0"/>
              <a:t>+</a:t>
            </a:r>
            <a:r>
              <a:rPr lang="en-US" sz="1400" dirty="0"/>
              <a:t>13, Hamaguchi+18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32" y="5488328"/>
            <a:ext cx="2410376" cy="5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2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 1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2pPr>
              <a:lvl3pPr marL="11430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3pPr>
              <a:lvl4pPr marL="16002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4pPr>
              <a:lvl5pPr marL="20574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000" dirty="0"/>
                <a:t>Остывание НЗ в остатке сверхновой Кассиопея А?</a:t>
              </a: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5 2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12761" y="957165"/>
            <a:ext cx="408804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chemeClr val="accent4"/>
                </a:solidFill>
              </a:rPr>
              <a:t>Posselt</a:t>
            </a:r>
            <a:r>
              <a:rPr lang="en-US" b="1" i="1" dirty="0">
                <a:solidFill>
                  <a:schemeClr val="accent4"/>
                </a:solidFill>
              </a:rPr>
              <a:t> et al., 2013; </a:t>
            </a:r>
            <a:r>
              <a:rPr lang="en-US" b="1" i="1" dirty="0" err="1">
                <a:solidFill>
                  <a:schemeClr val="accent4"/>
                </a:solidFill>
              </a:rPr>
              <a:t>Posselt&amp;Pavlov</a:t>
            </a:r>
            <a:r>
              <a:rPr lang="en-US" b="1" i="1" dirty="0">
                <a:solidFill>
                  <a:schemeClr val="accent4"/>
                </a:solidFill>
              </a:rPr>
              <a:t> 2018</a:t>
            </a:r>
            <a:endParaRPr lang="ru-RU" b="1" i="1" dirty="0">
              <a:solidFill>
                <a:schemeClr val="accent4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20888"/>
            <a:ext cx="3384376" cy="1376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2760" y="5216399"/>
                <a:ext cx="5039359" cy="70788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2000" dirty="0"/>
                  <a:t>Вывод: </a:t>
                </a:r>
                <a:endParaRPr lang="en-US" sz="2000" dirty="0"/>
              </a:p>
              <a:p>
                <a:r>
                  <a:rPr lang="en-US" sz="2000" dirty="0"/>
                  <a:t>“no significant (i.e.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000" dirty="0"/>
                  <a:t>) temperature decrease”</a:t>
                </a:r>
                <a:endParaRPr lang="ru-RU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60" y="5216399"/>
                <a:ext cx="5039359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71962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22C1AD-6941-497C-94F3-1373A02794C2}"/>
              </a:ext>
            </a:extLst>
          </p:cNvPr>
          <p:cNvSpPr txBox="1"/>
          <p:nvPr/>
        </p:nvSpPr>
        <p:spPr>
          <a:xfrm>
            <a:off x="5220072" y="4209928"/>
            <a:ext cx="311474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Следующее наблюдение в режиме </a:t>
            </a:r>
            <a:r>
              <a:rPr lang="en-US" sz="1600" dirty="0"/>
              <a:t>ACIS/Faint – </a:t>
            </a:r>
            <a:r>
              <a:rPr lang="ru-RU" sz="1600" dirty="0"/>
              <a:t>летом 2020 г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ADC7EA-3949-4197-A44C-CAD43C6430F0}"/>
              </a:ext>
            </a:extLst>
          </p:cNvPr>
          <p:cNvSpPr txBox="1"/>
          <p:nvPr/>
        </p:nvSpPr>
        <p:spPr>
          <a:xfrm>
            <a:off x="4927451" y="929222"/>
            <a:ext cx="162574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ACIS/Faint</a:t>
            </a:r>
            <a:endParaRPr lang="ru-RU" sz="2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156407-C492-44BA-84EB-C959A20497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93800"/>
            <a:ext cx="1625749" cy="55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42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2pPr>
              <a:lvl3pPr marL="11430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3pPr>
              <a:lvl4pPr marL="16002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4pPr>
              <a:lvl5pPr marL="20574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000" dirty="0"/>
                <a:t>Остывание НЗ в остатке сверхновой Кассиопея А?</a:t>
              </a: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03222" y="836712"/>
            <a:ext cx="302986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</a:rPr>
              <a:t>Наблюдения </a:t>
            </a:r>
            <a:r>
              <a:rPr lang="en-US" sz="2000" b="1" dirty="0">
                <a:solidFill>
                  <a:schemeClr val="accent2"/>
                </a:solidFill>
              </a:rPr>
              <a:t>ACIS/Graded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21593" name="TextBox 21592"/>
          <p:cNvSpPr txBox="1"/>
          <p:nvPr/>
        </p:nvSpPr>
        <p:spPr>
          <a:xfrm>
            <a:off x="5237627" y="5661248"/>
            <a:ext cx="315862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credit: Wynn Ho (preliminary!) 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717"/>
          <a:stretch/>
        </p:blipFill>
        <p:spPr>
          <a:xfrm>
            <a:off x="4188352" y="1612211"/>
            <a:ext cx="4431297" cy="3967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1009073"/>
            <a:ext cx="390363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/>
              <a:t>Wijngaarden+19 + </a:t>
            </a:r>
            <a:r>
              <a:rPr lang="ru-RU" sz="1600" b="1" dirty="0"/>
              <a:t>новая точка (май 2019)</a:t>
            </a:r>
            <a:endParaRPr lang="en-US" sz="1600" b="1" dirty="0"/>
          </a:p>
          <a:p>
            <a:r>
              <a:rPr lang="en-US" sz="1600" b="1" dirty="0"/>
              <a:t>ACIS CONTAM Version N0013 </a:t>
            </a:r>
            <a:r>
              <a:rPr lang="ru-RU" sz="1600" b="1" dirty="0"/>
              <a:t>(07 </a:t>
            </a:r>
            <a:r>
              <a:rPr lang="en-US" sz="1600" b="1" dirty="0"/>
              <a:t>Nov 2019)</a:t>
            </a:r>
          </a:p>
        </p:txBody>
      </p:sp>
      <p:pic>
        <p:nvPicPr>
          <p:cNvPr id="13" name="Рисунок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011" y="2241348"/>
            <a:ext cx="2115238" cy="2150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46" y="2894816"/>
            <a:ext cx="3114221" cy="7803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3222" y="1412776"/>
            <a:ext cx="309892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PS+11, Elshamouty+13, Ho+15,</a:t>
            </a:r>
          </a:p>
          <a:p>
            <a:r>
              <a:rPr lang="en-US" dirty="0"/>
              <a:t>Wijngaarden+19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03222" y="4478646"/>
            <a:ext cx="334550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/>
              <a:t>NB: </a:t>
            </a:r>
            <a:r>
              <a:rPr lang="ru-RU" sz="1600" i="1" dirty="0"/>
              <a:t>Модель с переменным </a:t>
            </a:r>
            <a:r>
              <a:rPr lang="en-US" sz="1600" i="1" dirty="0"/>
              <a:t>NH </a:t>
            </a:r>
            <a:r>
              <a:rPr lang="ru-RU" sz="1600" i="1" dirty="0"/>
              <a:t>статистически заметно предпочтительнее</a:t>
            </a:r>
          </a:p>
        </p:txBody>
      </p:sp>
    </p:spTree>
    <p:extLst>
      <p:ext uri="{BB962C8B-B14F-4D97-AF65-F5344CB8AC3E}">
        <p14:creationId xmlns:p14="http://schemas.microsoft.com/office/powerpoint/2010/main" val="3639346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2pPr>
              <a:lvl3pPr marL="11430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3pPr>
              <a:lvl4pPr marL="16002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4pPr>
              <a:lvl5pPr marL="20574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000" dirty="0"/>
                <a:t>План</a:t>
              </a: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971436"/>
            <a:ext cx="764305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Мотивация: нейтронная звезда в Кассиопее А и нейтронная сверхтекучесть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1844824"/>
            <a:ext cx="469731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Остывание </a:t>
            </a:r>
            <a:r>
              <a:rPr lang="ru-RU" dirty="0" err="1">
                <a:solidFill>
                  <a:prstClr val="white"/>
                </a:solidFill>
              </a:rPr>
              <a:t>несверхтекучих</a:t>
            </a:r>
            <a:r>
              <a:rPr lang="ru-RU" dirty="0">
                <a:solidFill>
                  <a:prstClr val="white"/>
                </a:solidFill>
              </a:rPr>
              <a:t> нейтронных звёзд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4662" y="3635203"/>
            <a:ext cx="7989175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Применение к Кассиопее А.</a:t>
            </a:r>
          </a:p>
          <a:p>
            <a:r>
              <a:rPr lang="ru-RU" dirty="0">
                <a:solidFill>
                  <a:prstClr val="white"/>
                </a:solidFill>
              </a:rPr>
              <a:t>Ограничения, не зависящие от уравнения состояния и профиля сверхтекучести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4662" y="2780928"/>
            <a:ext cx="6429261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Остывание сверхтекучих звёзд. Аналитические аппроксимации</a:t>
            </a:r>
          </a:p>
        </p:txBody>
      </p:sp>
    </p:spTree>
    <p:extLst>
      <p:ext uri="{BB962C8B-B14F-4D97-AF65-F5344CB8AC3E}">
        <p14:creationId xmlns:p14="http://schemas.microsoft.com/office/powerpoint/2010/main" val="1365745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 1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2pPr>
              <a:lvl3pPr marL="11430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3pPr>
              <a:lvl4pPr marL="16002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4pPr>
              <a:lvl5pPr marL="20574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000" dirty="0"/>
                <a:t>Остывание </a:t>
              </a:r>
              <a:r>
                <a:rPr lang="ru-RU" sz="2000" dirty="0" err="1"/>
                <a:t>несверхтекучих</a:t>
              </a:r>
              <a:r>
                <a:rPr lang="ru-RU" sz="2000" dirty="0"/>
                <a:t> НЗ. Нейтринная стадия</a:t>
              </a: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" name="Line 5 2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251868" y="1852294"/>
            <a:ext cx="4555606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white"/>
                </a:solidFill>
              </a:rPr>
              <a:t>Уравнение глобального теплового баланса</a:t>
            </a:r>
            <a:r>
              <a:rPr lang="en-US" b="1" dirty="0">
                <a:solidFill>
                  <a:prstClr val="white"/>
                </a:solidFill>
              </a:rPr>
              <a:t>: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309" name="Text Box 390"/>
          <p:cNvSpPr txBox="1">
            <a:spLocks noChangeArrowheads="1"/>
          </p:cNvSpPr>
          <p:nvPr/>
        </p:nvSpPr>
        <p:spPr bwMode="auto">
          <a:xfrm>
            <a:off x="251868" y="3366795"/>
            <a:ext cx="42490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b="1">
                <a:solidFill>
                  <a:srgbClr val="003399"/>
                </a:solidFill>
                <a:latin typeface="Arial" charset="0"/>
              </a:defRPr>
            </a:lvl1pPr>
            <a:lvl2pPr marL="742950" indent="-28575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2pPr>
            <a:lvl3pPr marL="11430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3pPr>
            <a:lvl4pPr marL="16002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4pPr>
            <a:lvl5pPr marL="2057400" indent="-228600" algn="ctr" eaLnBrk="0" hangingPunct="0">
              <a:defRPr b="1">
                <a:solidFill>
                  <a:srgbClr val="0033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3399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>
                <a:solidFill>
                  <a:srgbClr val="FF0000"/>
                </a:solidFill>
              </a:rPr>
              <a:t>Всё определяется одной функцией</a:t>
            </a:r>
          </a:p>
        </p:txBody>
      </p:sp>
      <p:sp>
        <p:nvSpPr>
          <p:cNvPr id="330" name="TextBox 329"/>
          <p:cNvSpPr txBox="1"/>
          <p:nvPr/>
        </p:nvSpPr>
        <p:spPr>
          <a:xfrm>
            <a:off x="395536" y="4505236"/>
            <a:ext cx="2896883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Медленное остывание</a:t>
            </a:r>
            <a:r>
              <a:rPr lang="en-US" b="1" dirty="0">
                <a:solidFill>
                  <a:srgbClr val="7030A0"/>
                </a:solidFill>
              </a:rPr>
              <a:t> n=7</a:t>
            </a:r>
          </a:p>
          <a:p>
            <a:r>
              <a:rPr lang="ru-RU" b="1" dirty="0">
                <a:solidFill>
                  <a:srgbClr val="7030A0"/>
                </a:solidFill>
              </a:rPr>
              <a:t>Быстрое остывание</a:t>
            </a:r>
            <a:r>
              <a:rPr lang="en-US" b="1" dirty="0">
                <a:solidFill>
                  <a:srgbClr val="7030A0"/>
                </a:solidFill>
              </a:rPr>
              <a:t> n=5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8333" y="743552"/>
            <a:ext cx="322505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Изотермические внутренности</a:t>
            </a:r>
          </a:p>
        </p:txBody>
      </p:sp>
      <p:pic>
        <p:nvPicPr>
          <p:cNvPr id="400" name="Picture 153" descr="Graph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9" t="8943" r="28003" b="4559"/>
          <a:stretch/>
        </p:blipFill>
        <p:spPr bwMode="auto">
          <a:xfrm>
            <a:off x="5857542" y="1190420"/>
            <a:ext cx="3000946" cy="282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1" name="Group 10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507419" y="1447644"/>
            <a:ext cx="1119419" cy="213893"/>
            <a:chOff x="1748" y="868"/>
            <a:chExt cx="8349" cy="1597"/>
          </a:xfrm>
        </p:grpSpPr>
        <p:sp>
          <p:nvSpPr>
            <p:cNvPr id="402" name="Freeform 12"/>
            <p:cNvSpPr>
              <a:spLocks/>
            </p:cNvSpPr>
            <p:nvPr/>
          </p:nvSpPr>
          <p:spPr bwMode="auto">
            <a:xfrm>
              <a:off x="1748" y="868"/>
              <a:ext cx="1613" cy="1191"/>
            </a:xfrm>
            <a:custGeom>
              <a:avLst/>
              <a:gdLst>
                <a:gd name="T0" fmla="*/ 1435 w 1613"/>
                <a:gd name="T1" fmla="*/ 91 h 1191"/>
                <a:gd name="T2" fmla="*/ 1483 w 1613"/>
                <a:gd name="T3" fmla="*/ 59 h 1191"/>
                <a:gd name="T4" fmla="*/ 1586 w 1613"/>
                <a:gd name="T5" fmla="*/ 53 h 1191"/>
                <a:gd name="T6" fmla="*/ 1613 w 1613"/>
                <a:gd name="T7" fmla="*/ 18 h 1191"/>
                <a:gd name="T8" fmla="*/ 1588 w 1613"/>
                <a:gd name="T9" fmla="*/ 0 h 1191"/>
                <a:gd name="T10" fmla="*/ 1306 w 1613"/>
                <a:gd name="T11" fmla="*/ 15 h 1191"/>
                <a:gd name="T12" fmla="*/ 582 w 1613"/>
                <a:gd name="T13" fmla="*/ 38 h 1191"/>
                <a:gd name="T14" fmla="*/ 557 w 1613"/>
                <a:gd name="T15" fmla="*/ 0 h 1191"/>
                <a:gd name="T16" fmla="*/ 267 w 1613"/>
                <a:gd name="T17" fmla="*/ 15 h 1191"/>
                <a:gd name="T18" fmla="*/ 275 w 1613"/>
                <a:gd name="T19" fmla="*/ 50 h 1191"/>
                <a:gd name="T20" fmla="*/ 345 w 1613"/>
                <a:gd name="T21" fmla="*/ 56 h 1191"/>
                <a:gd name="T22" fmla="*/ 407 w 1613"/>
                <a:gd name="T23" fmla="*/ 65 h 1191"/>
                <a:gd name="T24" fmla="*/ 415 w 1613"/>
                <a:gd name="T25" fmla="*/ 88 h 1191"/>
                <a:gd name="T26" fmla="*/ 407 w 1613"/>
                <a:gd name="T27" fmla="*/ 117 h 1191"/>
                <a:gd name="T28" fmla="*/ 183 w 1613"/>
                <a:gd name="T29" fmla="*/ 1063 h 1191"/>
                <a:gd name="T30" fmla="*/ 119 w 1613"/>
                <a:gd name="T31" fmla="*/ 1121 h 1191"/>
                <a:gd name="T32" fmla="*/ 27 w 1613"/>
                <a:gd name="T33" fmla="*/ 1136 h 1191"/>
                <a:gd name="T34" fmla="*/ 11 w 1613"/>
                <a:gd name="T35" fmla="*/ 1142 h 1191"/>
                <a:gd name="T36" fmla="*/ 0 w 1613"/>
                <a:gd name="T37" fmla="*/ 1159 h 1191"/>
                <a:gd name="T38" fmla="*/ 16 w 1613"/>
                <a:gd name="T39" fmla="*/ 1191 h 1191"/>
                <a:gd name="T40" fmla="*/ 350 w 1613"/>
                <a:gd name="T41" fmla="*/ 1191 h 1191"/>
                <a:gd name="T42" fmla="*/ 366 w 1613"/>
                <a:gd name="T43" fmla="*/ 1188 h 1191"/>
                <a:gd name="T44" fmla="*/ 377 w 1613"/>
                <a:gd name="T45" fmla="*/ 1168 h 1191"/>
                <a:gd name="T46" fmla="*/ 372 w 1613"/>
                <a:gd name="T47" fmla="*/ 1142 h 1191"/>
                <a:gd name="T48" fmla="*/ 355 w 1613"/>
                <a:gd name="T49" fmla="*/ 1136 h 1191"/>
                <a:gd name="T50" fmla="*/ 280 w 1613"/>
                <a:gd name="T51" fmla="*/ 1124 h 1191"/>
                <a:gd name="T52" fmla="*/ 242 w 1613"/>
                <a:gd name="T53" fmla="*/ 1080 h 1191"/>
                <a:gd name="T54" fmla="*/ 242 w 1613"/>
                <a:gd name="T55" fmla="*/ 1042 h 1191"/>
                <a:gd name="T56" fmla="*/ 466 w 1613"/>
                <a:gd name="T57" fmla="*/ 70 h 1191"/>
                <a:gd name="T58" fmla="*/ 611 w 1613"/>
                <a:gd name="T59" fmla="*/ 1177 h 1191"/>
                <a:gd name="T60" fmla="*/ 630 w 1613"/>
                <a:gd name="T61" fmla="*/ 1191 h 1191"/>
                <a:gd name="T62" fmla="*/ 660 w 1613"/>
                <a:gd name="T63" fmla="*/ 1165 h 1191"/>
                <a:gd name="T64" fmla="*/ 1317 w 1613"/>
                <a:gd name="T65" fmla="*/ 56 h 1191"/>
                <a:gd name="T66" fmla="*/ 1074 w 1613"/>
                <a:gd name="T67" fmla="*/ 1101 h 1191"/>
                <a:gd name="T68" fmla="*/ 1023 w 1613"/>
                <a:gd name="T69" fmla="*/ 1133 h 1191"/>
                <a:gd name="T70" fmla="*/ 907 w 1613"/>
                <a:gd name="T71" fmla="*/ 1142 h 1191"/>
                <a:gd name="T72" fmla="*/ 897 w 1613"/>
                <a:gd name="T73" fmla="*/ 1180 h 1191"/>
                <a:gd name="T74" fmla="*/ 907 w 1613"/>
                <a:gd name="T75" fmla="*/ 1188 h 1191"/>
                <a:gd name="T76" fmla="*/ 996 w 1613"/>
                <a:gd name="T77" fmla="*/ 1188 h 1191"/>
                <a:gd name="T78" fmla="*/ 1120 w 1613"/>
                <a:gd name="T79" fmla="*/ 1185 h 1191"/>
                <a:gd name="T80" fmla="*/ 1333 w 1613"/>
                <a:gd name="T81" fmla="*/ 1188 h 1191"/>
                <a:gd name="T82" fmla="*/ 1346 w 1613"/>
                <a:gd name="T83" fmla="*/ 1177 h 1191"/>
                <a:gd name="T84" fmla="*/ 1346 w 1613"/>
                <a:gd name="T85" fmla="*/ 1142 h 1191"/>
                <a:gd name="T86" fmla="*/ 1244 w 1613"/>
                <a:gd name="T87" fmla="*/ 1136 h 1191"/>
                <a:gd name="T88" fmla="*/ 1201 w 1613"/>
                <a:gd name="T89" fmla="*/ 1107 h 1191"/>
                <a:gd name="T90" fmla="*/ 1203 w 1613"/>
                <a:gd name="T91" fmla="*/ 1086 h 119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13"/>
                <a:gd name="T139" fmla="*/ 0 h 1191"/>
                <a:gd name="T140" fmla="*/ 1613 w 1613"/>
                <a:gd name="T141" fmla="*/ 1191 h 119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13" h="1191">
                  <a:moveTo>
                    <a:pt x="1424" y="135"/>
                  </a:moveTo>
                  <a:lnTo>
                    <a:pt x="1430" y="111"/>
                  </a:lnTo>
                  <a:lnTo>
                    <a:pt x="1435" y="91"/>
                  </a:lnTo>
                  <a:lnTo>
                    <a:pt x="1446" y="76"/>
                  </a:lnTo>
                  <a:lnTo>
                    <a:pt x="1462" y="65"/>
                  </a:lnTo>
                  <a:lnTo>
                    <a:pt x="1483" y="59"/>
                  </a:lnTo>
                  <a:lnTo>
                    <a:pt x="1516" y="56"/>
                  </a:lnTo>
                  <a:lnTo>
                    <a:pt x="1562" y="53"/>
                  </a:lnTo>
                  <a:lnTo>
                    <a:pt x="1586" y="53"/>
                  </a:lnTo>
                  <a:lnTo>
                    <a:pt x="1602" y="50"/>
                  </a:lnTo>
                  <a:lnTo>
                    <a:pt x="1610" y="38"/>
                  </a:lnTo>
                  <a:lnTo>
                    <a:pt x="1613" y="18"/>
                  </a:lnTo>
                  <a:lnTo>
                    <a:pt x="1610" y="6"/>
                  </a:lnTo>
                  <a:lnTo>
                    <a:pt x="1602" y="3"/>
                  </a:lnTo>
                  <a:lnTo>
                    <a:pt x="1588" y="0"/>
                  </a:lnTo>
                  <a:lnTo>
                    <a:pt x="1333" y="0"/>
                  </a:lnTo>
                  <a:lnTo>
                    <a:pt x="1317" y="3"/>
                  </a:lnTo>
                  <a:lnTo>
                    <a:pt x="1306" y="15"/>
                  </a:lnTo>
                  <a:lnTo>
                    <a:pt x="1295" y="32"/>
                  </a:lnTo>
                  <a:lnTo>
                    <a:pt x="708" y="1028"/>
                  </a:lnTo>
                  <a:lnTo>
                    <a:pt x="582" y="38"/>
                  </a:lnTo>
                  <a:lnTo>
                    <a:pt x="576" y="15"/>
                  </a:lnTo>
                  <a:lnTo>
                    <a:pt x="571" y="3"/>
                  </a:lnTo>
                  <a:lnTo>
                    <a:pt x="557" y="0"/>
                  </a:lnTo>
                  <a:lnTo>
                    <a:pt x="291" y="0"/>
                  </a:lnTo>
                  <a:lnTo>
                    <a:pt x="275" y="3"/>
                  </a:lnTo>
                  <a:lnTo>
                    <a:pt x="267" y="15"/>
                  </a:lnTo>
                  <a:lnTo>
                    <a:pt x="264" y="32"/>
                  </a:lnTo>
                  <a:lnTo>
                    <a:pt x="267" y="44"/>
                  </a:lnTo>
                  <a:lnTo>
                    <a:pt x="275" y="50"/>
                  </a:lnTo>
                  <a:lnTo>
                    <a:pt x="288" y="53"/>
                  </a:lnTo>
                  <a:lnTo>
                    <a:pt x="310" y="53"/>
                  </a:lnTo>
                  <a:lnTo>
                    <a:pt x="345" y="56"/>
                  </a:lnTo>
                  <a:lnTo>
                    <a:pt x="380" y="56"/>
                  </a:lnTo>
                  <a:lnTo>
                    <a:pt x="390" y="59"/>
                  </a:lnTo>
                  <a:lnTo>
                    <a:pt x="407" y="65"/>
                  </a:lnTo>
                  <a:lnTo>
                    <a:pt x="412" y="76"/>
                  </a:lnTo>
                  <a:lnTo>
                    <a:pt x="415" y="85"/>
                  </a:lnTo>
                  <a:lnTo>
                    <a:pt x="415" y="88"/>
                  </a:lnTo>
                  <a:lnTo>
                    <a:pt x="412" y="94"/>
                  </a:lnTo>
                  <a:lnTo>
                    <a:pt x="412" y="100"/>
                  </a:lnTo>
                  <a:lnTo>
                    <a:pt x="407" y="117"/>
                  </a:lnTo>
                  <a:lnTo>
                    <a:pt x="202" y="1007"/>
                  </a:lnTo>
                  <a:lnTo>
                    <a:pt x="194" y="1037"/>
                  </a:lnTo>
                  <a:lnTo>
                    <a:pt x="183" y="1063"/>
                  </a:lnTo>
                  <a:lnTo>
                    <a:pt x="170" y="1086"/>
                  </a:lnTo>
                  <a:lnTo>
                    <a:pt x="148" y="1107"/>
                  </a:lnTo>
                  <a:lnTo>
                    <a:pt x="119" y="1121"/>
                  </a:lnTo>
                  <a:lnTo>
                    <a:pt x="78" y="1133"/>
                  </a:lnTo>
                  <a:lnTo>
                    <a:pt x="30" y="1136"/>
                  </a:lnTo>
                  <a:lnTo>
                    <a:pt x="27" y="1136"/>
                  </a:lnTo>
                  <a:lnTo>
                    <a:pt x="22" y="1139"/>
                  </a:lnTo>
                  <a:lnTo>
                    <a:pt x="16" y="1139"/>
                  </a:lnTo>
                  <a:lnTo>
                    <a:pt x="11" y="1142"/>
                  </a:lnTo>
                  <a:lnTo>
                    <a:pt x="8" y="1145"/>
                  </a:lnTo>
                  <a:lnTo>
                    <a:pt x="3" y="1153"/>
                  </a:lnTo>
                  <a:lnTo>
                    <a:pt x="0" y="1159"/>
                  </a:lnTo>
                  <a:lnTo>
                    <a:pt x="0" y="1180"/>
                  </a:lnTo>
                  <a:lnTo>
                    <a:pt x="8" y="1188"/>
                  </a:lnTo>
                  <a:lnTo>
                    <a:pt x="16" y="1191"/>
                  </a:lnTo>
                  <a:lnTo>
                    <a:pt x="22" y="1191"/>
                  </a:lnTo>
                  <a:lnTo>
                    <a:pt x="183" y="1185"/>
                  </a:lnTo>
                  <a:lnTo>
                    <a:pt x="350" y="1191"/>
                  </a:lnTo>
                  <a:lnTo>
                    <a:pt x="358" y="1191"/>
                  </a:lnTo>
                  <a:lnTo>
                    <a:pt x="364" y="1188"/>
                  </a:lnTo>
                  <a:lnTo>
                    <a:pt x="366" y="1188"/>
                  </a:lnTo>
                  <a:lnTo>
                    <a:pt x="372" y="1183"/>
                  </a:lnTo>
                  <a:lnTo>
                    <a:pt x="374" y="1177"/>
                  </a:lnTo>
                  <a:lnTo>
                    <a:pt x="377" y="1168"/>
                  </a:lnTo>
                  <a:lnTo>
                    <a:pt x="380" y="1156"/>
                  </a:lnTo>
                  <a:lnTo>
                    <a:pt x="374" y="1145"/>
                  </a:lnTo>
                  <a:lnTo>
                    <a:pt x="372" y="1142"/>
                  </a:lnTo>
                  <a:lnTo>
                    <a:pt x="366" y="1139"/>
                  </a:lnTo>
                  <a:lnTo>
                    <a:pt x="361" y="1139"/>
                  </a:lnTo>
                  <a:lnTo>
                    <a:pt x="355" y="1136"/>
                  </a:lnTo>
                  <a:lnTo>
                    <a:pt x="350" y="1136"/>
                  </a:lnTo>
                  <a:lnTo>
                    <a:pt x="310" y="1133"/>
                  </a:lnTo>
                  <a:lnTo>
                    <a:pt x="280" y="1124"/>
                  </a:lnTo>
                  <a:lnTo>
                    <a:pt x="261" y="1112"/>
                  </a:lnTo>
                  <a:lnTo>
                    <a:pt x="248" y="1098"/>
                  </a:lnTo>
                  <a:lnTo>
                    <a:pt x="242" y="1080"/>
                  </a:lnTo>
                  <a:lnTo>
                    <a:pt x="240" y="1060"/>
                  </a:lnTo>
                  <a:lnTo>
                    <a:pt x="240" y="1051"/>
                  </a:lnTo>
                  <a:lnTo>
                    <a:pt x="242" y="1042"/>
                  </a:lnTo>
                  <a:lnTo>
                    <a:pt x="242" y="1034"/>
                  </a:lnTo>
                  <a:lnTo>
                    <a:pt x="248" y="1019"/>
                  </a:lnTo>
                  <a:lnTo>
                    <a:pt x="466" y="70"/>
                  </a:lnTo>
                  <a:lnTo>
                    <a:pt x="606" y="1150"/>
                  </a:lnTo>
                  <a:lnTo>
                    <a:pt x="606" y="1159"/>
                  </a:lnTo>
                  <a:lnTo>
                    <a:pt x="611" y="1177"/>
                  </a:lnTo>
                  <a:lnTo>
                    <a:pt x="617" y="1188"/>
                  </a:lnTo>
                  <a:lnTo>
                    <a:pt x="622" y="1191"/>
                  </a:lnTo>
                  <a:lnTo>
                    <a:pt x="630" y="1191"/>
                  </a:lnTo>
                  <a:lnTo>
                    <a:pt x="646" y="1185"/>
                  </a:lnTo>
                  <a:lnTo>
                    <a:pt x="657" y="1174"/>
                  </a:lnTo>
                  <a:lnTo>
                    <a:pt x="660" y="1165"/>
                  </a:lnTo>
                  <a:lnTo>
                    <a:pt x="665" y="1159"/>
                  </a:lnTo>
                  <a:lnTo>
                    <a:pt x="1314" y="56"/>
                  </a:lnTo>
                  <a:lnTo>
                    <a:pt x="1317" y="56"/>
                  </a:lnTo>
                  <a:lnTo>
                    <a:pt x="1088" y="1054"/>
                  </a:lnTo>
                  <a:lnTo>
                    <a:pt x="1080" y="1080"/>
                  </a:lnTo>
                  <a:lnTo>
                    <a:pt x="1074" y="1101"/>
                  </a:lnTo>
                  <a:lnTo>
                    <a:pt x="1063" y="1115"/>
                  </a:lnTo>
                  <a:lnTo>
                    <a:pt x="1047" y="1127"/>
                  </a:lnTo>
                  <a:lnTo>
                    <a:pt x="1023" y="1133"/>
                  </a:lnTo>
                  <a:lnTo>
                    <a:pt x="988" y="1136"/>
                  </a:lnTo>
                  <a:lnTo>
                    <a:pt x="921" y="1136"/>
                  </a:lnTo>
                  <a:lnTo>
                    <a:pt x="907" y="1142"/>
                  </a:lnTo>
                  <a:lnTo>
                    <a:pt x="899" y="1150"/>
                  </a:lnTo>
                  <a:lnTo>
                    <a:pt x="894" y="1171"/>
                  </a:lnTo>
                  <a:lnTo>
                    <a:pt x="897" y="1180"/>
                  </a:lnTo>
                  <a:lnTo>
                    <a:pt x="899" y="1183"/>
                  </a:lnTo>
                  <a:lnTo>
                    <a:pt x="902" y="1188"/>
                  </a:lnTo>
                  <a:lnTo>
                    <a:pt x="907" y="1188"/>
                  </a:lnTo>
                  <a:lnTo>
                    <a:pt x="913" y="1191"/>
                  </a:lnTo>
                  <a:lnTo>
                    <a:pt x="953" y="1191"/>
                  </a:lnTo>
                  <a:lnTo>
                    <a:pt x="996" y="1188"/>
                  </a:lnTo>
                  <a:lnTo>
                    <a:pt x="1042" y="1188"/>
                  </a:lnTo>
                  <a:lnTo>
                    <a:pt x="1085" y="1185"/>
                  </a:lnTo>
                  <a:lnTo>
                    <a:pt x="1120" y="1185"/>
                  </a:lnTo>
                  <a:lnTo>
                    <a:pt x="1319" y="1191"/>
                  </a:lnTo>
                  <a:lnTo>
                    <a:pt x="1327" y="1191"/>
                  </a:lnTo>
                  <a:lnTo>
                    <a:pt x="1333" y="1188"/>
                  </a:lnTo>
                  <a:lnTo>
                    <a:pt x="1338" y="1188"/>
                  </a:lnTo>
                  <a:lnTo>
                    <a:pt x="1343" y="1183"/>
                  </a:lnTo>
                  <a:lnTo>
                    <a:pt x="1346" y="1177"/>
                  </a:lnTo>
                  <a:lnTo>
                    <a:pt x="1349" y="1168"/>
                  </a:lnTo>
                  <a:lnTo>
                    <a:pt x="1352" y="1156"/>
                  </a:lnTo>
                  <a:lnTo>
                    <a:pt x="1346" y="1142"/>
                  </a:lnTo>
                  <a:lnTo>
                    <a:pt x="1330" y="1139"/>
                  </a:lnTo>
                  <a:lnTo>
                    <a:pt x="1306" y="1136"/>
                  </a:lnTo>
                  <a:lnTo>
                    <a:pt x="1244" y="1136"/>
                  </a:lnTo>
                  <a:lnTo>
                    <a:pt x="1220" y="1130"/>
                  </a:lnTo>
                  <a:lnTo>
                    <a:pt x="1206" y="1121"/>
                  </a:lnTo>
                  <a:lnTo>
                    <a:pt x="1201" y="1107"/>
                  </a:lnTo>
                  <a:lnTo>
                    <a:pt x="1201" y="1098"/>
                  </a:lnTo>
                  <a:lnTo>
                    <a:pt x="1203" y="1092"/>
                  </a:lnTo>
                  <a:lnTo>
                    <a:pt x="1203" y="1086"/>
                  </a:lnTo>
                  <a:lnTo>
                    <a:pt x="1209" y="1063"/>
                  </a:lnTo>
                  <a:lnTo>
                    <a:pt x="1424" y="1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3" name="Freeform 13"/>
            <p:cNvSpPr>
              <a:spLocks noEditPoints="1"/>
            </p:cNvSpPr>
            <p:nvPr/>
          </p:nvSpPr>
          <p:spPr bwMode="auto">
            <a:xfrm>
              <a:off x="3953" y="1420"/>
              <a:ext cx="1072" cy="406"/>
            </a:xfrm>
            <a:custGeom>
              <a:avLst/>
              <a:gdLst>
                <a:gd name="T0" fmla="*/ 1018 w 1072"/>
                <a:gd name="T1" fmla="*/ 70 h 406"/>
                <a:gd name="T2" fmla="*/ 1031 w 1072"/>
                <a:gd name="T3" fmla="*/ 70 h 406"/>
                <a:gd name="T4" fmla="*/ 1047 w 1072"/>
                <a:gd name="T5" fmla="*/ 67 h 406"/>
                <a:gd name="T6" fmla="*/ 1058 w 1072"/>
                <a:gd name="T7" fmla="*/ 61 h 406"/>
                <a:gd name="T8" fmla="*/ 1069 w 1072"/>
                <a:gd name="T9" fmla="*/ 50 h 406"/>
                <a:gd name="T10" fmla="*/ 1072 w 1072"/>
                <a:gd name="T11" fmla="*/ 35 h 406"/>
                <a:gd name="T12" fmla="*/ 1069 w 1072"/>
                <a:gd name="T13" fmla="*/ 18 h 406"/>
                <a:gd name="T14" fmla="*/ 1058 w 1072"/>
                <a:gd name="T15" fmla="*/ 6 h 406"/>
                <a:gd name="T16" fmla="*/ 1047 w 1072"/>
                <a:gd name="T17" fmla="*/ 0 h 406"/>
                <a:gd name="T18" fmla="*/ 27 w 1072"/>
                <a:gd name="T19" fmla="*/ 0 h 406"/>
                <a:gd name="T20" fmla="*/ 13 w 1072"/>
                <a:gd name="T21" fmla="*/ 6 h 406"/>
                <a:gd name="T22" fmla="*/ 5 w 1072"/>
                <a:gd name="T23" fmla="*/ 18 h 406"/>
                <a:gd name="T24" fmla="*/ 0 w 1072"/>
                <a:gd name="T25" fmla="*/ 35 h 406"/>
                <a:gd name="T26" fmla="*/ 3 w 1072"/>
                <a:gd name="T27" fmla="*/ 53 h 406"/>
                <a:gd name="T28" fmla="*/ 13 w 1072"/>
                <a:gd name="T29" fmla="*/ 61 h 406"/>
                <a:gd name="T30" fmla="*/ 27 w 1072"/>
                <a:gd name="T31" fmla="*/ 67 h 406"/>
                <a:gd name="T32" fmla="*/ 40 w 1072"/>
                <a:gd name="T33" fmla="*/ 67 h 406"/>
                <a:gd name="T34" fmla="*/ 57 w 1072"/>
                <a:gd name="T35" fmla="*/ 70 h 406"/>
                <a:gd name="T36" fmla="*/ 1018 w 1072"/>
                <a:gd name="T37" fmla="*/ 70 h 406"/>
                <a:gd name="T38" fmla="*/ 1018 w 1072"/>
                <a:gd name="T39" fmla="*/ 406 h 406"/>
                <a:gd name="T40" fmla="*/ 1047 w 1072"/>
                <a:gd name="T41" fmla="*/ 406 h 406"/>
                <a:gd name="T42" fmla="*/ 1058 w 1072"/>
                <a:gd name="T43" fmla="*/ 400 h 406"/>
                <a:gd name="T44" fmla="*/ 1069 w 1072"/>
                <a:gd name="T45" fmla="*/ 388 h 406"/>
                <a:gd name="T46" fmla="*/ 1072 w 1072"/>
                <a:gd name="T47" fmla="*/ 374 h 406"/>
                <a:gd name="T48" fmla="*/ 1069 w 1072"/>
                <a:gd name="T49" fmla="*/ 356 h 406"/>
                <a:gd name="T50" fmla="*/ 1058 w 1072"/>
                <a:gd name="T51" fmla="*/ 344 h 406"/>
                <a:gd name="T52" fmla="*/ 1047 w 1072"/>
                <a:gd name="T53" fmla="*/ 339 h 406"/>
                <a:gd name="T54" fmla="*/ 27 w 1072"/>
                <a:gd name="T55" fmla="*/ 339 h 406"/>
                <a:gd name="T56" fmla="*/ 13 w 1072"/>
                <a:gd name="T57" fmla="*/ 344 h 406"/>
                <a:gd name="T58" fmla="*/ 5 w 1072"/>
                <a:gd name="T59" fmla="*/ 356 h 406"/>
                <a:gd name="T60" fmla="*/ 0 w 1072"/>
                <a:gd name="T61" fmla="*/ 374 h 406"/>
                <a:gd name="T62" fmla="*/ 3 w 1072"/>
                <a:gd name="T63" fmla="*/ 391 h 406"/>
                <a:gd name="T64" fmla="*/ 13 w 1072"/>
                <a:gd name="T65" fmla="*/ 400 h 406"/>
                <a:gd name="T66" fmla="*/ 27 w 1072"/>
                <a:gd name="T67" fmla="*/ 406 h 406"/>
                <a:gd name="T68" fmla="*/ 54 w 1072"/>
                <a:gd name="T69" fmla="*/ 406 h 406"/>
                <a:gd name="T70" fmla="*/ 1018 w 1072"/>
                <a:gd name="T71" fmla="*/ 406 h 4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72"/>
                <a:gd name="T109" fmla="*/ 0 h 406"/>
                <a:gd name="T110" fmla="*/ 1072 w 1072"/>
                <a:gd name="T111" fmla="*/ 406 h 4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72" h="406">
                  <a:moveTo>
                    <a:pt x="1018" y="70"/>
                  </a:moveTo>
                  <a:lnTo>
                    <a:pt x="1031" y="70"/>
                  </a:lnTo>
                  <a:lnTo>
                    <a:pt x="1047" y="67"/>
                  </a:lnTo>
                  <a:lnTo>
                    <a:pt x="1058" y="61"/>
                  </a:lnTo>
                  <a:lnTo>
                    <a:pt x="1069" y="50"/>
                  </a:lnTo>
                  <a:lnTo>
                    <a:pt x="1072" y="35"/>
                  </a:lnTo>
                  <a:lnTo>
                    <a:pt x="1069" y="18"/>
                  </a:lnTo>
                  <a:lnTo>
                    <a:pt x="1058" y="6"/>
                  </a:lnTo>
                  <a:lnTo>
                    <a:pt x="1047" y="0"/>
                  </a:lnTo>
                  <a:lnTo>
                    <a:pt x="27" y="0"/>
                  </a:lnTo>
                  <a:lnTo>
                    <a:pt x="13" y="6"/>
                  </a:lnTo>
                  <a:lnTo>
                    <a:pt x="5" y="18"/>
                  </a:lnTo>
                  <a:lnTo>
                    <a:pt x="0" y="35"/>
                  </a:lnTo>
                  <a:lnTo>
                    <a:pt x="3" y="53"/>
                  </a:lnTo>
                  <a:lnTo>
                    <a:pt x="13" y="61"/>
                  </a:lnTo>
                  <a:lnTo>
                    <a:pt x="27" y="67"/>
                  </a:lnTo>
                  <a:lnTo>
                    <a:pt x="40" y="67"/>
                  </a:lnTo>
                  <a:lnTo>
                    <a:pt x="57" y="70"/>
                  </a:lnTo>
                  <a:lnTo>
                    <a:pt x="1018" y="70"/>
                  </a:lnTo>
                  <a:close/>
                  <a:moveTo>
                    <a:pt x="1018" y="406"/>
                  </a:moveTo>
                  <a:lnTo>
                    <a:pt x="1047" y="406"/>
                  </a:lnTo>
                  <a:lnTo>
                    <a:pt x="1058" y="400"/>
                  </a:lnTo>
                  <a:lnTo>
                    <a:pt x="1069" y="388"/>
                  </a:lnTo>
                  <a:lnTo>
                    <a:pt x="1072" y="374"/>
                  </a:lnTo>
                  <a:lnTo>
                    <a:pt x="1069" y="356"/>
                  </a:lnTo>
                  <a:lnTo>
                    <a:pt x="1058" y="344"/>
                  </a:lnTo>
                  <a:lnTo>
                    <a:pt x="1047" y="339"/>
                  </a:lnTo>
                  <a:lnTo>
                    <a:pt x="27" y="339"/>
                  </a:lnTo>
                  <a:lnTo>
                    <a:pt x="13" y="344"/>
                  </a:lnTo>
                  <a:lnTo>
                    <a:pt x="5" y="356"/>
                  </a:lnTo>
                  <a:lnTo>
                    <a:pt x="0" y="374"/>
                  </a:lnTo>
                  <a:lnTo>
                    <a:pt x="3" y="391"/>
                  </a:lnTo>
                  <a:lnTo>
                    <a:pt x="13" y="400"/>
                  </a:lnTo>
                  <a:lnTo>
                    <a:pt x="27" y="406"/>
                  </a:lnTo>
                  <a:lnTo>
                    <a:pt x="54" y="406"/>
                  </a:lnTo>
                  <a:lnTo>
                    <a:pt x="1018" y="4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4" name="Freeform 14"/>
            <p:cNvSpPr>
              <a:spLocks/>
            </p:cNvSpPr>
            <p:nvPr/>
          </p:nvSpPr>
          <p:spPr bwMode="auto">
            <a:xfrm>
              <a:off x="5706" y="897"/>
              <a:ext cx="530" cy="1162"/>
            </a:xfrm>
            <a:custGeom>
              <a:avLst/>
              <a:gdLst>
                <a:gd name="T0" fmla="*/ 331 w 530"/>
                <a:gd name="T1" fmla="*/ 44 h 1162"/>
                <a:gd name="T2" fmla="*/ 331 w 530"/>
                <a:gd name="T3" fmla="*/ 18 h 1162"/>
                <a:gd name="T4" fmla="*/ 328 w 530"/>
                <a:gd name="T5" fmla="*/ 9 h 1162"/>
                <a:gd name="T6" fmla="*/ 323 w 530"/>
                <a:gd name="T7" fmla="*/ 3 h 1162"/>
                <a:gd name="T8" fmla="*/ 317 w 530"/>
                <a:gd name="T9" fmla="*/ 0 h 1162"/>
                <a:gd name="T10" fmla="*/ 293 w 530"/>
                <a:gd name="T11" fmla="*/ 0 h 1162"/>
                <a:gd name="T12" fmla="*/ 247 w 530"/>
                <a:gd name="T13" fmla="*/ 41 h 1162"/>
                <a:gd name="T14" fmla="*/ 202 w 530"/>
                <a:gd name="T15" fmla="*/ 71 h 1162"/>
                <a:gd name="T16" fmla="*/ 153 w 530"/>
                <a:gd name="T17" fmla="*/ 91 h 1162"/>
                <a:gd name="T18" fmla="*/ 105 w 530"/>
                <a:gd name="T19" fmla="*/ 103 h 1162"/>
                <a:gd name="T20" fmla="*/ 64 w 530"/>
                <a:gd name="T21" fmla="*/ 109 h 1162"/>
                <a:gd name="T22" fmla="*/ 27 w 530"/>
                <a:gd name="T23" fmla="*/ 111 h 1162"/>
                <a:gd name="T24" fmla="*/ 0 w 530"/>
                <a:gd name="T25" fmla="*/ 111 h 1162"/>
                <a:gd name="T26" fmla="*/ 0 w 530"/>
                <a:gd name="T27" fmla="*/ 167 h 1162"/>
                <a:gd name="T28" fmla="*/ 27 w 530"/>
                <a:gd name="T29" fmla="*/ 167 h 1162"/>
                <a:gd name="T30" fmla="*/ 64 w 530"/>
                <a:gd name="T31" fmla="*/ 164 h 1162"/>
                <a:gd name="T32" fmla="*/ 110 w 530"/>
                <a:gd name="T33" fmla="*/ 155 h 1162"/>
                <a:gd name="T34" fmla="*/ 161 w 530"/>
                <a:gd name="T35" fmla="*/ 144 h 1162"/>
                <a:gd name="T36" fmla="*/ 212 w 530"/>
                <a:gd name="T37" fmla="*/ 120 h 1162"/>
                <a:gd name="T38" fmla="*/ 212 w 530"/>
                <a:gd name="T39" fmla="*/ 1048 h 1162"/>
                <a:gd name="T40" fmla="*/ 207 w 530"/>
                <a:gd name="T41" fmla="*/ 1069 h 1162"/>
                <a:gd name="T42" fmla="*/ 199 w 530"/>
                <a:gd name="T43" fmla="*/ 1083 h 1162"/>
                <a:gd name="T44" fmla="*/ 180 w 530"/>
                <a:gd name="T45" fmla="*/ 1095 h 1162"/>
                <a:gd name="T46" fmla="*/ 153 w 530"/>
                <a:gd name="T47" fmla="*/ 1104 h 1162"/>
                <a:gd name="T48" fmla="*/ 115 w 530"/>
                <a:gd name="T49" fmla="*/ 1107 h 1162"/>
                <a:gd name="T50" fmla="*/ 10 w 530"/>
                <a:gd name="T51" fmla="*/ 1107 h 1162"/>
                <a:gd name="T52" fmla="*/ 10 w 530"/>
                <a:gd name="T53" fmla="*/ 1162 h 1162"/>
                <a:gd name="T54" fmla="*/ 54 w 530"/>
                <a:gd name="T55" fmla="*/ 1159 h 1162"/>
                <a:gd name="T56" fmla="*/ 107 w 530"/>
                <a:gd name="T57" fmla="*/ 1159 h 1162"/>
                <a:gd name="T58" fmla="*/ 167 w 530"/>
                <a:gd name="T59" fmla="*/ 1156 h 1162"/>
                <a:gd name="T60" fmla="*/ 374 w 530"/>
                <a:gd name="T61" fmla="*/ 1156 h 1162"/>
                <a:gd name="T62" fmla="*/ 433 w 530"/>
                <a:gd name="T63" fmla="*/ 1159 h 1162"/>
                <a:gd name="T64" fmla="*/ 490 w 530"/>
                <a:gd name="T65" fmla="*/ 1159 h 1162"/>
                <a:gd name="T66" fmla="*/ 530 w 530"/>
                <a:gd name="T67" fmla="*/ 1162 h 1162"/>
                <a:gd name="T68" fmla="*/ 530 w 530"/>
                <a:gd name="T69" fmla="*/ 1107 h 1162"/>
                <a:gd name="T70" fmla="*/ 425 w 530"/>
                <a:gd name="T71" fmla="*/ 1107 h 1162"/>
                <a:gd name="T72" fmla="*/ 387 w 530"/>
                <a:gd name="T73" fmla="*/ 1101 h 1162"/>
                <a:gd name="T74" fmla="*/ 360 w 530"/>
                <a:gd name="T75" fmla="*/ 1095 h 1162"/>
                <a:gd name="T76" fmla="*/ 344 w 530"/>
                <a:gd name="T77" fmla="*/ 1083 h 1162"/>
                <a:gd name="T78" fmla="*/ 333 w 530"/>
                <a:gd name="T79" fmla="*/ 1069 h 1162"/>
                <a:gd name="T80" fmla="*/ 331 w 530"/>
                <a:gd name="T81" fmla="*/ 1048 h 1162"/>
                <a:gd name="T82" fmla="*/ 331 w 530"/>
                <a:gd name="T83" fmla="*/ 1025 h 1162"/>
                <a:gd name="T84" fmla="*/ 331 w 530"/>
                <a:gd name="T85" fmla="*/ 44 h 11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30"/>
                <a:gd name="T130" fmla="*/ 0 h 1162"/>
                <a:gd name="T131" fmla="*/ 530 w 530"/>
                <a:gd name="T132" fmla="*/ 1162 h 11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30" h="1162">
                  <a:moveTo>
                    <a:pt x="331" y="44"/>
                  </a:moveTo>
                  <a:lnTo>
                    <a:pt x="331" y="18"/>
                  </a:lnTo>
                  <a:lnTo>
                    <a:pt x="328" y="9"/>
                  </a:lnTo>
                  <a:lnTo>
                    <a:pt x="323" y="3"/>
                  </a:lnTo>
                  <a:lnTo>
                    <a:pt x="317" y="0"/>
                  </a:lnTo>
                  <a:lnTo>
                    <a:pt x="293" y="0"/>
                  </a:lnTo>
                  <a:lnTo>
                    <a:pt x="247" y="41"/>
                  </a:lnTo>
                  <a:lnTo>
                    <a:pt x="202" y="71"/>
                  </a:lnTo>
                  <a:lnTo>
                    <a:pt x="153" y="91"/>
                  </a:lnTo>
                  <a:lnTo>
                    <a:pt x="105" y="103"/>
                  </a:lnTo>
                  <a:lnTo>
                    <a:pt x="64" y="109"/>
                  </a:lnTo>
                  <a:lnTo>
                    <a:pt x="27" y="111"/>
                  </a:lnTo>
                  <a:lnTo>
                    <a:pt x="0" y="111"/>
                  </a:lnTo>
                  <a:lnTo>
                    <a:pt x="0" y="167"/>
                  </a:lnTo>
                  <a:lnTo>
                    <a:pt x="27" y="167"/>
                  </a:lnTo>
                  <a:lnTo>
                    <a:pt x="64" y="164"/>
                  </a:lnTo>
                  <a:lnTo>
                    <a:pt x="110" y="155"/>
                  </a:lnTo>
                  <a:lnTo>
                    <a:pt x="161" y="144"/>
                  </a:lnTo>
                  <a:lnTo>
                    <a:pt x="212" y="120"/>
                  </a:lnTo>
                  <a:lnTo>
                    <a:pt x="212" y="1048"/>
                  </a:lnTo>
                  <a:lnTo>
                    <a:pt x="207" y="1069"/>
                  </a:lnTo>
                  <a:lnTo>
                    <a:pt x="199" y="1083"/>
                  </a:lnTo>
                  <a:lnTo>
                    <a:pt x="180" y="1095"/>
                  </a:lnTo>
                  <a:lnTo>
                    <a:pt x="153" y="1104"/>
                  </a:lnTo>
                  <a:lnTo>
                    <a:pt x="115" y="1107"/>
                  </a:lnTo>
                  <a:lnTo>
                    <a:pt x="10" y="1107"/>
                  </a:lnTo>
                  <a:lnTo>
                    <a:pt x="10" y="1162"/>
                  </a:lnTo>
                  <a:lnTo>
                    <a:pt x="54" y="1159"/>
                  </a:lnTo>
                  <a:lnTo>
                    <a:pt x="107" y="1159"/>
                  </a:lnTo>
                  <a:lnTo>
                    <a:pt x="167" y="1156"/>
                  </a:lnTo>
                  <a:lnTo>
                    <a:pt x="374" y="1156"/>
                  </a:lnTo>
                  <a:lnTo>
                    <a:pt x="433" y="1159"/>
                  </a:lnTo>
                  <a:lnTo>
                    <a:pt x="490" y="1159"/>
                  </a:lnTo>
                  <a:lnTo>
                    <a:pt x="530" y="1162"/>
                  </a:lnTo>
                  <a:lnTo>
                    <a:pt x="530" y="1107"/>
                  </a:lnTo>
                  <a:lnTo>
                    <a:pt x="425" y="1107"/>
                  </a:lnTo>
                  <a:lnTo>
                    <a:pt x="387" y="1101"/>
                  </a:lnTo>
                  <a:lnTo>
                    <a:pt x="360" y="1095"/>
                  </a:lnTo>
                  <a:lnTo>
                    <a:pt x="344" y="1083"/>
                  </a:lnTo>
                  <a:lnTo>
                    <a:pt x="333" y="1069"/>
                  </a:lnTo>
                  <a:lnTo>
                    <a:pt x="331" y="1048"/>
                  </a:lnTo>
                  <a:lnTo>
                    <a:pt x="331" y="1025"/>
                  </a:lnTo>
                  <a:lnTo>
                    <a:pt x="331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5" name="Freeform 15"/>
            <p:cNvSpPr>
              <a:spLocks/>
            </p:cNvSpPr>
            <p:nvPr/>
          </p:nvSpPr>
          <p:spPr bwMode="auto">
            <a:xfrm>
              <a:off x="6505" y="1875"/>
              <a:ext cx="173" cy="184"/>
            </a:xfrm>
            <a:custGeom>
              <a:avLst/>
              <a:gdLst>
                <a:gd name="T0" fmla="*/ 173 w 173"/>
                <a:gd name="T1" fmla="*/ 91 h 184"/>
                <a:gd name="T2" fmla="*/ 164 w 173"/>
                <a:gd name="T3" fmla="*/ 56 h 184"/>
                <a:gd name="T4" fmla="*/ 146 w 173"/>
                <a:gd name="T5" fmla="*/ 27 h 184"/>
                <a:gd name="T6" fmla="*/ 119 w 173"/>
                <a:gd name="T7" fmla="*/ 6 h 184"/>
                <a:gd name="T8" fmla="*/ 86 w 173"/>
                <a:gd name="T9" fmla="*/ 0 h 184"/>
                <a:gd name="T10" fmla="*/ 54 w 173"/>
                <a:gd name="T11" fmla="*/ 6 h 184"/>
                <a:gd name="T12" fmla="*/ 27 w 173"/>
                <a:gd name="T13" fmla="*/ 27 h 184"/>
                <a:gd name="T14" fmla="*/ 8 w 173"/>
                <a:gd name="T15" fmla="*/ 56 h 184"/>
                <a:gd name="T16" fmla="*/ 0 w 173"/>
                <a:gd name="T17" fmla="*/ 91 h 184"/>
                <a:gd name="T18" fmla="*/ 8 w 173"/>
                <a:gd name="T19" fmla="*/ 126 h 184"/>
                <a:gd name="T20" fmla="*/ 27 w 173"/>
                <a:gd name="T21" fmla="*/ 158 h 184"/>
                <a:gd name="T22" fmla="*/ 54 w 173"/>
                <a:gd name="T23" fmla="*/ 176 h 184"/>
                <a:gd name="T24" fmla="*/ 86 w 173"/>
                <a:gd name="T25" fmla="*/ 184 h 184"/>
                <a:gd name="T26" fmla="*/ 119 w 173"/>
                <a:gd name="T27" fmla="*/ 176 h 184"/>
                <a:gd name="T28" fmla="*/ 146 w 173"/>
                <a:gd name="T29" fmla="*/ 158 h 184"/>
                <a:gd name="T30" fmla="*/ 164 w 173"/>
                <a:gd name="T31" fmla="*/ 129 h 184"/>
                <a:gd name="T32" fmla="*/ 173 w 173"/>
                <a:gd name="T33" fmla="*/ 91 h 1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3"/>
                <a:gd name="T52" fmla="*/ 0 h 184"/>
                <a:gd name="T53" fmla="*/ 173 w 173"/>
                <a:gd name="T54" fmla="*/ 184 h 1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3" h="184">
                  <a:moveTo>
                    <a:pt x="173" y="91"/>
                  </a:moveTo>
                  <a:lnTo>
                    <a:pt x="164" y="56"/>
                  </a:lnTo>
                  <a:lnTo>
                    <a:pt x="146" y="27"/>
                  </a:lnTo>
                  <a:lnTo>
                    <a:pt x="119" y="6"/>
                  </a:lnTo>
                  <a:lnTo>
                    <a:pt x="86" y="0"/>
                  </a:lnTo>
                  <a:lnTo>
                    <a:pt x="54" y="6"/>
                  </a:lnTo>
                  <a:lnTo>
                    <a:pt x="27" y="27"/>
                  </a:lnTo>
                  <a:lnTo>
                    <a:pt x="8" y="56"/>
                  </a:lnTo>
                  <a:lnTo>
                    <a:pt x="0" y="91"/>
                  </a:lnTo>
                  <a:lnTo>
                    <a:pt x="8" y="126"/>
                  </a:lnTo>
                  <a:lnTo>
                    <a:pt x="27" y="158"/>
                  </a:lnTo>
                  <a:lnTo>
                    <a:pt x="54" y="176"/>
                  </a:lnTo>
                  <a:lnTo>
                    <a:pt x="86" y="184"/>
                  </a:lnTo>
                  <a:lnTo>
                    <a:pt x="119" y="176"/>
                  </a:lnTo>
                  <a:lnTo>
                    <a:pt x="146" y="158"/>
                  </a:lnTo>
                  <a:lnTo>
                    <a:pt x="164" y="129"/>
                  </a:lnTo>
                  <a:lnTo>
                    <a:pt x="173" y="9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6" name="Freeform 16"/>
            <p:cNvSpPr>
              <a:spLocks noEditPoints="1"/>
            </p:cNvSpPr>
            <p:nvPr/>
          </p:nvSpPr>
          <p:spPr bwMode="auto">
            <a:xfrm>
              <a:off x="6861" y="877"/>
              <a:ext cx="713" cy="1182"/>
            </a:xfrm>
            <a:custGeom>
              <a:avLst/>
              <a:gdLst>
                <a:gd name="T0" fmla="*/ 0 w 713"/>
                <a:gd name="T1" fmla="*/ 893 h 1182"/>
                <a:gd name="T2" fmla="*/ 428 w 713"/>
                <a:gd name="T3" fmla="*/ 893 h 1182"/>
                <a:gd name="T4" fmla="*/ 428 w 713"/>
                <a:gd name="T5" fmla="*/ 1068 h 1182"/>
                <a:gd name="T6" fmla="*/ 425 w 713"/>
                <a:gd name="T7" fmla="*/ 1089 h 1182"/>
                <a:gd name="T8" fmla="*/ 417 w 713"/>
                <a:gd name="T9" fmla="*/ 1103 h 1182"/>
                <a:gd name="T10" fmla="*/ 403 w 713"/>
                <a:gd name="T11" fmla="*/ 1115 h 1182"/>
                <a:gd name="T12" fmla="*/ 382 w 713"/>
                <a:gd name="T13" fmla="*/ 1124 h 1182"/>
                <a:gd name="T14" fmla="*/ 350 w 713"/>
                <a:gd name="T15" fmla="*/ 1127 h 1182"/>
                <a:gd name="T16" fmla="*/ 272 w 713"/>
                <a:gd name="T17" fmla="*/ 1127 h 1182"/>
                <a:gd name="T18" fmla="*/ 272 w 713"/>
                <a:gd name="T19" fmla="*/ 1182 h 1182"/>
                <a:gd name="T20" fmla="*/ 342 w 713"/>
                <a:gd name="T21" fmla="*/ 1179 h 1182"/>
                <a:gd name="T22" fmla="*/ 417 w 713"/>
                <a:gd name="T23" fmla="*/ 1176 h 1182"/>
                <a:gd name="T24" fmla="*/ 560 w 713"/>
                <a:gd name="T25" fmla="*/ 1176 h 1182"/>
                <a:gd name="T26" fmla="*/ 635 w 713"/>
                <a:gd name="T27" fmla="*/ 1179 h 1182"/>
                <a:gd name="T28" fmla="*/ 708 w 713"/>
                <a:gd name="T29" fmla="*/ 1182 h 1182"/>
                <a:gd name="T30" fmla="*/ 708 w 713"/>
                <a:gd name="T31" fmla="*/ 1127 h 1182"/>
                <a:gd name="T32" fmla="*/ 630 w 713"/>
                <a:gd name="T33" fmla="*/ 1127 h 1182"/>
                <a:gd name="T34" fmla="*/ 597 w 713"/>
                <a:gd name="T35" fmla="*/ 1121 h 1182"/>
                <a:gd name="T36" fmla="*/ 576 w 713"/>
                <a:gd name="T37" fmla="*/ 1115 h 1182"/>
                <a:gd name="T38" fmla="*/ 562 w 713"/>
                <a:gd name="T39" fmla="*/ 1103 h 1182"/>
                <a:gd name="T40" fmla="*/ 554 w 713"/>
                <a:gd name="T41" fmla="*/ 1089 h 1182"/>
                <a:gd name="T42" fmla="*/ 552 w 713"/>
                <a:gd name="T43" fmla="*/ 1071 h 1182"/>
                <a:gd name="T44" fmla="*/ 552 w 713"/>
                <a:gd name="T45" fmla="*/ 893 h 1182"/>
                <a:gd name="T46" fmla="*/ 713 w 713"/>
                <a:gd name="T47" fmla="*/ 893 h 1182"/>
                <a:gd name="T48" fmla="*/ 713 w 713"/>
                <a:gd name="T49" fmla="*/ 841 h 1182"/>
                <a:gd name="T50" fmla="*/ 552 w 713"/>
                <a:gd name="T51" fmla="*/ 841 h 1182"/>
                <a:gd name="T52" fmla="*/ 552 w 713"/>
                <a:gd name="T53" fmla="*/ 23 h 1182"/>
                <a:gd name="T54" fmla="*/ 549 w 713"/>
                <a:gd name="T55" fmla="*/ 15 h 1182"/>
                <a:gd name="T56" fmla="*/ 546 w 713"/>
                <a:gd name="T57" fmla="*/ 9 h 1182"/>
                <a:gd name="T58" fmla="*/ 541 w 713"/>
                <a:gd name="T59" fmla="*/ 3 h 1182"/>
                <a:gd name="T60" fmla="*/ 535 w 713"/>
                <a:gd name="T61" fmla="*/ 3 h 1182"/>
                <a:gd name="T62" fmla="*/ 525 w 713"/>
                <a:gd name="T63" fmla="*/ 0 h 1182"/>
                <a:gd name="T64" fmla="*/ 514 w 713"/>
                <a:gd name="T65" fmla="*/ 0 h 1182"/>
                <a:gd name="T66" fmla="*/ 503 w 713"/>
                <a:gd name="T67" fmla="*/ 6 h 1182"/>
                <a:gd name="T68" fmla="*/ 498 w 713"/>
                <a:gd name="T69" fmla="*/ 12 h 1182"/>
                <a:gd name="T70" fmla="*/ 492 w 713"/>
                <a:gd name="T71" fmla="*/ 20 h 1182"/>
                <a:gd name="T72" fmla="*/ 0 w 713"/>
                <a:gd name="T73" fmla="*/ 841 h 1182"/>
                <a:gd name="T74" fmla="*/ 0 w 713"/>
                <a:gd name="T75" fmla="*/ 893 h 1182"/>
                <a:gd name="T76" fmla="*/ 436 w 713"/>
                <a:gd name="T77" fmla="*/ 841 h 1182"/>
                <a:gd name="T78" fmla="*/ 43 w 713"/>
                <a:gd name="T79" fmla="*/ 841 h 1182"/>
                <a:gd name="T80" fmla="*/ 436 w 713"/>
                <a:gd name="T81" fmla="*/ 190 h 1182"/>
                <a:gd name="T82" fmla="*/ 436 w 713"/>
                <a:gd name="T83" fmla="*/ 841 h 11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13"/>
                <a:gd name="T127" fmla="*/ 0 h 1182"/>
                <a:gd name="T128" fmla="*/ 713 w 713"/>
                <a:gd name="T129" fmla="*/ 1182 h 11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13" h="1182">
                  <a:moveTo>
                    <a:pt x="0" y="893"/>
                  </a:moveTo>
                  <a:lnTo>
                    <a:pt x="428" y="893"/>
                  </a:lnTo>
                  <a:lnTo>
                    <a:pt x="428" y="1068"/>
                  </a:lnTo>
                  <a:lnTo>
                    <a:pt x="425" y="1089"/>
                  </a:lnTo>
                  <a:lnTo>
                    <a:pt x="417" y="1103"/>
                  </a:lnTo>
                  <a:lnTo>
                    <a:pt x="403" y="1115"/>
                  </a:lnTo>
                  <a:lnTo>
                    <a:pt x="382" y="1124"/>
                  </a:lnTo>
                  <a:lnTo>
                    <a:pt x="350" y="1127"/>
                  </a:lnTo>
                  <a:lnTo>
                    <a:pt x="272" y="1127"/>
                  </a:lnTo>
                  <a:lnTo>
                    <a:pt x="272" y="1182"/>
                  </a:lnTo>
                  <a:lnTo>
                    <a:pt x="342" y="1179"/>
                  </a:lnTo>
                  <a:lnTo>
                    <a:pt x="417" y="1176"/>
                  </a:lnTo>
                  <a:lnTo>
                    <a:pt x="560" y="1176"/>
                  </a:lnTo>
                  <a:lnTo>
                    <a:pt x="635" y="1179"/>
                  </a:lnTo>
                  <a:lnTo>
                    <a:pt x="708" y="1182"/>
                  </a:lnTo>
                  <a:lnTo>
                    <a:pt x="708" y="1127"/>
                  </a:lnTo>
                  <a:lnTo>
                    <a:pt x="630" y="1127"/>
                  </a:lnTo>
                  <a:lnTo>
                    <a:pt x="597" y="1121"/>
                  </a:lnTo>
                  <a:lnTo>
                    <a:pt x="576" y="1115"/>
                  </a:lnTo>
                  <a:lnTo>
                    <a:pt x="562" y="1103"/>
                  </a:lnTo>
                  <a:lnTo>
                    <a:pt x="554" y="1089"/>
                  </a:lnTo>
                  <a:lnTo>
                    <a:pt x="552" y="1071"/>
                  </a:lnTo>
                  <a:lnTo>
                    <a:pt x="552" y="893"/>
                  </a:lnTo>
                  <a:lnTo>
                    <a:pt x="713" y="893"/>
                  </a:lnTo>
                  <a:lnTo>
                    <a:pt x="713" y="841"/>
                  </a:lnTo>
                  <a:lnTo>
                    <a:pt x="552" y="841"/>
                  </a:lnTo>
                  <a:lnTo>
                    <a:pt x="552" y="23"/>
                  </a:lnTo>
                  <a:lnTo>
                    <a:pt x="549" y="15"/>
                  </a:lnTo>
                  <a:lnTo>
                    <a:pt x="546" y="9"/>
                  </a:lnTo>
                  <a:lnTo>
                    <a:pt x="541" y="3"/>
                  </a:lnTo>
                  <a:lnTo>
                    <a:pt x="535" y="3"/>
                  </a:lnTo>
                  <a:lnTo>
                    <a:pt x="525" y="0"/>
                  </a:lnTo>
                  <a:lnTo>
                    <a:pt x="514" y="0"/>
                  </a:lnTo>
                  <a:lnTo>
                    <a:pt x="503" y="6"/>
                  </a:lnTo>
                  <a:lnTo>
                    <a:pt x="498" y="12"/>
                  </a:lnTo>
                  <a:lnTo>
                    <a:pt x="492" y="20"/>
                  </a:lnTo>
                  <a:lnTo>
                    <a:pt x="0" y="841"/>
                  </a:lnTo>
                  <a:lnTo>
                    <a:pt x="0" y="893"/>
                  </a:lnTo>
                  <a:close/>
                  <a:moveTo>
                    <a:pt x="436" y="841"/>
                  </a:moveTo>
                  <a:lnTo>
                    <a:pt x="43" y="841"/>
                  </a:lnTo>
                  <a:lnTo>
                    <a:pt x="436" y="190"/>
                  </a:lnTo>
                  <a:lnTo>
                    <a:pt x="436" y="8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7" name="Freeform 17"/>
            <p:cNvSpPr>
              <a:spLocks/>
            </p:cNvSpPr>
            <p:nvPr/>
          </p:nvSpPr>
          <p:spPr bwMode="auto">
            <a:xfrm>
              <a:off x="7687" y="868"/>
              <a:ext cx="1613" cy="1191"/>
            </a:xfrm>
            <a:custGeom>
              <a:avLst/>
              <a:gdLst>
                <a:gd name="T0" fmla="*/ 1435 w 1613"/>
                <a:gd name="T1" fmla="*/ 91 h 1191"/>
                <a:gd name="T2" fmla="*/ 1484 w 1613"/>
                <a:gd name="T3" fmla="*/ 59 h 1191"/>
                <a:gd name="T4" fmla="*/ 1586 w 1613"/>
                <a:gd name="T5" fmla="*/ 53 h 1191"/>
                <a:gd name="T6" fmla="*/ 1613 w 1613"/>
                <a:gd name="T7" fmla="*/ 18 h 1191"/>
                <a:gd name="T8" fmla="*/ 1589 w 1613"/>
                <a:gd name="T9" fmla="*/ 0 h 1191"/>
                <a:gd name="T10" fmla="*/ 1306 w 1613"/>
                <a:gd name="T11" fmla="*/ 15 h 1191"/>
                <a:gd name="T12" fmla="*/ 582 w 1613"/>
                <a:gd name="T13" fmla="*/ 38 h 1191"/>
                <a:gd name="T14" fmla="*/ 557 w 1613"/>
                <a:gd name="T15" fmla="*/ 0 h 1191"/>
                <a:gd name="T16" fmla="*/ 267 w 1613"/>
                <a:gd name="T17" fmla="*/ 15 h 1191"/>
                <a:gd name="T18" fmla="*/ 275 w 1613"/>
                <a:gd name="T19" fmla="*/ 50 h 1191"/>
                <a:gd name="T20" fmla="*/ 345 w 1613"/>
                <a:gd name="T21" fmla="*/ 56 h 1191"/>
                <a:gd name="T22" fmla="*/ 407 w 1613"/>
                <a:gd name="T23" fmla="*/ 65 h 1191"/>
                <a:gd name="T24" fmla="*/ 415 w 1613"/>
                <a:gd name="T25" fmla="*/ 88 h 1191"/>
                <a:gd name="T26" fmla="*/ 407 w 1613"/>
                <a:gd name="T27" fmla="*/ 117 h 1191"/>
                <a:gd name="T28" fmla="*/ 183 w 1613"/>
                <a:gd name="T29" fmla="*/ 1063 h 1191"/>
                <a:gd name="T30" fmla="*/ 119 w 1613"/>
                <a:gd name="T31" fmla="*/ 1121 h 1191"/>
                <a:gd name="T32" fmla="*/ 27 w 1613"/>
                <a:gd name="T33" fmla="*/ 1136 h 1191"/>
                <a:gd name="T34" fmla="*/ 11 w 1613"/>
                <a:gd name="T35" fmla="*/ 1142 h 1191"/>
                <a:gd name="T36" fmla="*/ 0 w 1613"/>
                <a:gd name="T37" fmla="*/ 1159 h 1191"/>
                <a:gd name="T38" fmla="*/ 16 w 1613"/>
                <a:gd name="T39" fmla="*/ 1191 h 1191"/>
                <a:gd name="T40" fmla="*/ 350 w 1613"/>
                <a:gd name="T41" fmla="*/ 1191 h 1191"/>
                <a:gd name="T42" fmla="*/ 366 w 1613"/>
                <a:gd name="T43" fmla="*/ 1188 h 1191"/>
                <a:gd name="T44" fmla="*/ 377 w 1613"/>
                <a:gd name="T45" fmla="*/ 1168 h 1191"/>
                <a:gd name="T46" fmla="*/ 372 w 1613"/>
                <a:gd name="T47" fmla="*/ 1142 h 1191"/>
                <a:gd name="T48" fmla="*/ 356 w 1613"/>
                <a:gd name="T49" fmla="*/ 1136 h 1191"/>
                <a:gd name="T50" fmla="*/ 280 w 1613"/>
                <a:gd name="T51" fmla="*/ 1124 h 1191"/>
                <a:gd name="T52" fmla="*/ 242 w 1613"/>
                <a:gd name="T53" fmla="*/ 1080 h 1191"/>
                <a:gd name="T54" fmla="*/ 242 w 1613"/>
                <a:gd name="T55" fmla="*/ 1042 h 1191"/>
                <a:gd name="T56" fmla="*/ 466 w 1613"/>
                <a:gd name="T57" fmla="*/ 70 h 1191"/>
                <a:gd name="T58" fmla="*/ 611 w 1613"/>
                <a:gd name="T59" fmla="*/ 1177 h 1191"/>
                <a:gd name="T60" fmla="*/ 630 w 1613"/>
                <a:gd name="T61" fmla="*/ 1191 h 1191"/>
                <a:gd name="T62" fmla="*/ 660 w 1613"/>
                <a:gd name="T63" fmla="*/ 1165 h 1191"/>
                <a:gd name="T64" fmla="*/ 1317 w 1613"/>
                <a:gd name="T65" fmla="*/ 56 h 1191"/>
                <a:gd name="T66" fmla="*/ 1074 w 1613"/>
                <a:gd name="T67" fmla="*/ 1101 h 1191"/>
                <a:gd name="T68" fmla="*/ 1023 w 1613"/>
                <a:gd name="T69" fmla="*/ 1133 h 1191"/>
                <a:gd name="T70" fmla="*/ 907 w 1613"/>
                <a:gd name="T71" fmla="*/ 1142 h 1191"/>
                <a:gd name="T72" fmla="*/ 897 w 1613"/>
                <a:gd name="T73" fmla="*/ 1180 h 1191"/>
                <a:gd name="T74" fmla="*/ 907 w 1613"/>
                <a:gd name="T75" fmla="*/ 1188 h 1191"/>
                <a:gd name="T76" fmla="*/ 996 w 1613"/>
                <a:gd name="T77" fmla="*/ 1188 h 1191"/>
                <a:gd name="T78" fmla="*/ 1120 w 1613"/>
                <a:gd name="T79" fmla="*/ 1185 h 1191"/>
                <a:gd name="T80" fmla="*/ 1333 w 1613"/>
                <a:gd name="T81" fmla="*/ 1188 h 1191"/>
                <a:gd name="T82" fmla="*/ 1346 w 1613"/>
                <a:gd name="T83" fmla="*/ 1177 h 1191"/>
                <a:gd name="T84" fmla="*/ 1346 w 1613"/>
                <a:gd name="T85" fmla="*/ 1142 h 1191"/>
                <a:gd name="T86" fmla="*/ 1244 w 1613"/>
                <a:gd name="T87" fmla="*/ 1136 h 1191"/>
                <a:gd name="T88" fmla="*/ 1201 w 1613"/>
                <a:gd name="T89" fmla="*/ 1107 h 1191"/>
                <a:gd name="T90" fmla="*/ 1204 w 1613"/>
                <a:gd name="T91" fmla="*/ 1086 h 119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13"/>
                <a:gd name="T139" fmla="*/ 0 h 1191"/>
                <a:gd name="T140" fmla="*/ 1613 w 1613"/>
                <a:gd name="T141" fmla="*/ 1191 h 119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13" h="1191">
                  <a:moveTo>
                    <a:pt x="1424" y="135"/>
                  </a:moveTo>
                  <a:lnTo>
                    <a:pt x="1430" y="111"/>
                  </a:lnTo>
                  <a:lnTo>
                    <a:pt x="1435" y="91"/>
                  </a:lnTo>
                  <a:lnTo>
                    <a:pt x="1446" y="76"/>
                  </a:lnTo>
                  <a:lnTo>
                    <a:pt x="1462" y="65"/>
                  </a:lnTo>
                  <a:lnTo>
                    <a:pt x="1484" y="59"/>
                  </a:lnTo>
                  <a:lnTo>
                    <a:pt x="1516" y="56"/>
                  </a:lnTo>
                  <a:lnTo>
                    <a:pt x="1562" y="53"/>
                  </a:lnTo>
                  <a:lnTo>
                    <a:pt x="1586" y="53"/>
                  </a:lnTo>
                  <a:lnTo>
                    <a:pt x="1602" y="50"/>
                  </a:lnTo>
                  <a:lnTo>
                    <a:pt x="1610" y="38"/>
                  </a:lnTo>
                  <a:lnTo>
                    <a:pt x="1613" y="18"/>
                  </a:lnTo>
                  <a:lnTo>
                    <a:pt x="1610" y="6"/>
                  </a:lnTo>
                  <a:lnTo>
                    <a:pt x="1602" y="3"/>
                  </a:lnTo>
                  <a:lnTo>
                    <a:pt x="1589" y="0"/>
                  </a:lnTo>
                  <a:lnTo>
                    <a:pt x="1333" y="0"/>
                  </a:lnTo>
                  <a:lnTo>
                    <a:pt x="1317" y="3"/>
                  </a:lnTo>
                  <a:lnTo>
                    <a:pt x="1306" y="15"/>
                  </a:lnTo>
                  <a:lnTo>
                    <a:pt x="1295" y="32"/>
                  </a:lnTo>
                  <a:lnTo>
                    <a:pt x="708" y="1028"/>
                  </a:lnTo>
                  <a:lnTo>
                    <a:pt x="582" y="38"/>
                  </a:lnTo>
                  <a:lnTo>
                    <a:pt x="576" y="15"/>
                  </a:lnTo>
                  <a:lnTo>
                    <a:pt x="571" y="3"/>
                  </a:lnTo>
                  <a:lnTo>
                    <a:pt x="557" y="0"/>
                  </a:lnTo>
                  <a:lnTo>
                    <a:pt x="291" y="0"/>
                  </a:lnTo>
                  <a:lnTo>
                    <a:pt x="275" y="3"/>
                  </a:lnTo>
                  <a:lnTo>
                    <a:pt x="267" y="15"/>
                  </a:lnTo>
                  <a:lnTo>
                    <a:pt x="264" y="32"/>
                  </a:lnTo>
                  <a:lnTo>
                    <a:pt x="267" y="44"/>
                  </a:lnTo>
                  <a:lnTo>
                    <a:pt x="275" y="50"/>
                  </a:lnTo>
                  <a:lnTo>
                    <a:pt x="288" y="53"/>
                  </a:lnTo>
                  <a:lnTo>
                    <a:pt x="310" y="53"/>
                  </a:lnTo>
                  <a:lnTo>
                    <a:pt x="345" y="56"/>
                  </a:lnTo>
                  <a:lnTo>
                    <a:pt x="380" y="56"/>
                  </a:lnTo>
                  <a:lnTo>
                    <a:pt x="391" y="59"/>
                  </a:lnTo>
                  <a:lnTo>
                    <a:pt x="407" y="65"/>
                  </a:lnTo>
                  <a:lnTo>
                    <a:pt x="412" y="76"/>
                  </a:lnTo>
                  <a:lnTo>
                    <a:pt x="415" y="85"/>
                  </a:lnTo>
                  <a:lnTo>
                    <a:pt x="415" y="88"/>
                  </a:lnTo>
                  <a:lnTo>
                    <a:pt x="412" y="94"/>
                  </a:lnTo>
                  <a:lnTo>
                    <a:pt x="412" y="100"/>
                  </a:lnTo>
                  <a:lnTo>
                    <a:pt x="407" y="117"/>
                  </a:lnTo>
                  <a:lnTo>
                    <a:pt x="202" y="1007"/>
                  </a:lnTo>
                  <a:lnTo>
                    <a:pt x="194" y="1037"/>
                  </a:lnTo>
                  <a:lnTo>
                    <a:pt x="183" y="1063"/>
                  </a:lnTo>
                  <a:lnTo>
                    <a:pt x="170" y="1086"/>
                  </a:lnTo>
                  <a:lnTo>
                    <a:pt x="148" y="1107"/>
                  </a:lnTo>
                  <a:lnTo>
                    <a:pt x="119" y="1121"/>
                  </a:lnTo>
                  <a:lnTo>
                    <a:pt x="78" y="1133"/>
                  </a:lnTo>
                  <a:lnTo>
                    <a:pt x="30" y="1136"/>
                  </a:lnTo>
                  <a:lnTo>
                    <a:pt x="27" y="1136"/>
                  </a:lnTo>
                  <a:lnTo>
                    <a:pt x="22" y="1139"/>
                  </a:lnTo>
                  <a:lnTo>
                    <a:pt x="16" y="1139"/>
                  </a:lnTo>
                  <a:lnTo>
                    <a:pt x="11" y="1142"/>
                  </a:lnTo>
                  <a:lnTo>
                    <a:pt x="8" y="1145"/>
                  </a:lnTo>
                  <a:lnTo>
                    <a:pt x="3" y="1153"/>
                  </a:lnTo>
                  <a:lnTo>
                    <a:pt x="0" y="1159"/>
                  </a:lnTo>
                  <a:lnTo>
                    <a:pt x="0" y="1180"/>
                  </a:lnTo>
                  <a:lnTo>
                    <a:pt x="8" y="1188"/>
                  </a:lnTo>
                  <a:lnTo>
                    <a:pt x="16" y="1191"/>
                  </a:lnTo>
                  <a:lnTo>
                    <a:pt x="22" y="1191"/>
                  </a:lnTo>
                  <a:lnTo>
                    <a:pt x="183" y="1185"/>
                  </a:lnTo>
                  <a:lnTo>
                    <a:pt x="350" y="1191"/>
                  </a:lnTo>
                  <a:lnTo>
                    <a:pt x="358" y="1191"/>
                  </a:lnTo>
                  <a:lnTo>
                    <a:pt x="364" y="1188"/>
                  </a:lnTo>
                  <a:lnTo>
                    <a:pt x="366" y="1188"/>
                  </a:lnTo>
                  <a:lnTo>
                    <a:pt x="372" y="1183"/>
                  </a:lnTo>
                  <a:lnTo>
                    <a:pt x="374" y="1177"/>
                  </a:lnTo>
                  <a:lnTo>
                    <a:pt x="377" y="1168"/>
                  </a:lnTo>
                  <a:lnTo>
                    <a:pt x="380" y="1156"/>
                  </a:lnTo>
                  <a:lnTo>
                    <a:pt x="374" y="1145"/>
                  </a:lnTo>
                  <a:lnTo>
                    <a:pt x="372" y="1142"/>
                  </a:lnTo>
                  <a:lnTo>
                    <a:pt x="366" y="1139"/>
                  </a:lnTo>
                  <a:lnTo>
                    <a:pt x="361" y="1139"/>
                  </a:lnTo>
                  <a:lnTo>
                    <a:pt x="356" y="1136"/>
                  </a:lnTo>
                  <a:lnTo>
                    <a:pt x="350" y="1136"/>
                  </a:lnTo>
                  <a:lnTo>
                    <a:pt x="310" y="1133"/>
                  </a:lnTo>
                  <a:lnTo>
                    <a:pt x="280" y="1124"/>
                  </a:lnTo>
                  <a:lnTo>
                    <a:pt x="261" y="1112"/>
                  </a:lnTo>
                  <a:lnTo>
                    <a:pt x="248" y="1098"/>
                  </a:lnTo>
                  <a:lnTo>
                    <a:pt x="242" y="1080"/>
                  </a:lnTo>
                  <a:lnTo>
                    <a:pt x="240" y="1060"/>
                  </a:lnTo>
                  <a:lnTo>
                    <a:pt x="240" y="1051"/>
                  </a:lnTo>
                  <a:lnTo>
                    <a:pt x="242" y="1042"/>
                  </a:lnTo>
                  <a:lnTo>
                    <a:pt x="242" y="1034"/>
                  </a:lnTo>
                  <a:lnTo>
                    <a:pt x="248" y="1019"/>
                  </a:lnTo>
                  <a:lnTo>
                    <a:pt x="466" y="70"/>
                  </a:lnTo>
                  <a:lnTo>
                    <a:pt x="606" y="1150"/>
                  </a:lnTo>
                  <a:lnTo>
                    <a:pt x="606" y="1159"/>
                  </a:lnTo>
                  <a:lnTo>
                    <a:pt x="611" y="1177"/>
                  </a:lnTo>
                  <a:lnTo>
                    <a:pt x="617" y="1188"/>
                  </a:lnTo>
                  <a:lnTo>
                    <a:pt x="622" y="1191"/>
                  </a:lnTo>
                  <a:lnTo>
                    <a:pt x="630" y="1191"/>
                  </a:lnTo>
                  <a:lnTo>
                    <a:pt x="646" y="1185"/>
                  </a:lnTo>
                  <a:lnTo>
                    <a:pt x="657" y="1174"/>
                  </a:lnTo>
                  <a:lnTo>
                    <a:pt x="660" y="1165"/>
                  </a:lnTo>
                  <a:lnTo>
                    <a:pt x="665" y="1159"/>
                  </a:lnTo>
                  <a:lnTo>
                    <a:pt x="1314" y="56"/>
                  </a:lnTo>
                  <a:lnTo>
                    <a:pt x="1317" y="56"/>
                  </a:lnTo>
                  <a:lnTo>
                    <a:pt x="1088" y="1054"/>
                  </a:lnTo>
                  <a:lnTo>
                    <a:pt x="1080" y="1080"/>
                  </a:lnTo>
                  <a:lnTo>
                    <a:pt x="1074" y="1101"/>
                  </a:lnTo>
                  <a:lnTo>
                    <a:pt x="1064" y="1115"/>
                  </a:lnTo>
                  <a:lnTo>
                    <a:pt x="1047" y="1127"/>
                  </a:lnTo>
                  <a:lnTo>
                    <a:pt x="1023" y="1133"/>
                  </a:lnTo>
                  <a:lnTo>
                    <a:pt x="988" y="1136"/>
                  </a:lnTo>
                  <a:lnTo>
                    <a:pt x="921" y="1136"/>
                  </a:lnTo>
                  <a:lnTo>
                    <a:pt x="907" y="1142"/>
                  </a:lnTo>
                  <a:lnTo>
                    <a:pt x="899" y="1150"/>
                  </a:lnTo>
                  <a:lnTo>
                    <a:pt x="894" y="1171"/>
                  </a:lnTo>
                  <a:lnTo>
                    <a:pt x="897" y="1180"/>
                  </a:lnTo>
                  <a:lnTo>
                    <a:pt x="899" y="1183"/>
                  </a:lnTo>
                  <a:lnTo>
                    <a:pt x="902" y="1188"/>
                  </a:lnTo>
                  <a:lnTo>
                    <a:pt x="907" y="1188"/>
                  </a:lnTo>
                  <a:lnTo>
                    <a:pt x="913" y="1191"/>
                  </a:lnTo>
                  <a:lnTo>
                    <a:pt x="953" y="1191"/>
                  </a:lnTo>
                  <a:lnTo>
                    <a:pt x="996" y="1188"/>
                  </a:lnTo>
                  <a:lnTo>
                    <a:pt x="1042" y="1188"/>
                  </a:lnTo>
                  <a:lnTo>
                    <a:pt x="1085" y="1185"/>
                  </a:lnTo>
                  <a:lnTo>
                    <a:pt x="1120" y="1185"/>
                  </a:lnTo>
                  <a:lnTo>
                    <a:pt x="1319" y="1191"/>
                  </a:lnTo>
                  <a:lnTo>
                    <a:pt x="1327" y="1191"/>
                  </a:lnTo>
                  <a:lnTo>
                    <a:pt x="1333" y="1188"/>
                  </a:lnTo>
                  <a:lnTo>
                    <a:pt x="1338" y="1188"/>
                  </a:lnTo>
                  <a:lnTo>
                    <a:pt x="1344" y="1183"/>
                  </a:lnTo>
                  <a:lnTo>
                    <a:pt x="1346" y="1177"/>
                  </a:lnTo>
                  <a:lnTo>
                    <a:pt x="1349" y="1168"/>
                  </a:lnTo>
                  <a:lnTo>
                    <a:pt x="1352" y="1156"/>
                  </a:lnTo>
                  <a:lnTo>
                    <a:pt x="1346" y="1142"/>
                  </a:lnTo>
                  <a:lnTo>
                    <a:pt x="1330" y="1139"/>
                  </a:lnTo>
                  <a:lnTo>
                    <a:pt x="1306" y="1136"/>
                  </a:lnTo>
                  <a:lnTo>
                    <a:pt x="1244" y="1136"/>
                  </a:lnTo>
                  <a:lnTo>
                    <a:pt x="1220" y="1130"/>
                  </a:lnTo>
                  <a:lnTo>
                    <a:pt x="1206" y="1121"/>
                  </a:lnTo>
                  <a:lnTo>
                    <a:pt x="1201" y="1107"/>
                  </a:lnTo>
                  <a:lnTo>
                    <a:pt x="1201" y="1098"/>
                  </a:lnTo>
                  <a:lnTo>
                    <a:pt x="1204" y="1092"/>
                  </a:lnTo>
                  <a:lnTo>
                    <a:pt x="1204" y="1086"/>
                  </a:lnTo>
                  <a:lnTo>
                    <a:pt x="1209" y="1063"/>
                  </a:lnTo>
                  <a:lnTo>
                    <a:pt x="1424" y="1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8" name="Freeform 18"/>
            <p:cNvSpPr>
              <a:spLocks noEditPoints="1"/>
            </p:cNvSpPr>
            <p:nvPr/>
          </p:nvSpPr>
          <p:spPr bwMode="auto">
            <a:xfrm>
              <a:off x="9267" y="1566"/>
              <a:ext cx="830" cy="899"/>
            </a:xfrm>
            <a:custGeom>
              <a:avLst/>
              <a:gdLst>
                <a:gd name="T0" fmla="*/ 822 w 830"/>
                <a:gd name="T1" fmla="*/ 368 h 899"/>
                <a:gd name="T2" fmla="*/ 773 w 830"/>
                <a:gd name="T3" fmla="*/ 222 h 899"/>
                <a:gd name="T4" fmla="*/ 682 w 830"/>
                <a:gd name="T5" fmla="*/ 105 h 899"/>
                <a:gd name="T6" fmla="*/ 558 w 830"/>
                <a:gd name="T7" fmla="*/ 26 h 899"/>
                <a:gd name="T8" fmla="*/ 415 w 830"/>
                <a:gd name="T9" fmla="*/ 0 h 899"/>
                <a:gd name="T10" fmla="*/ 270 w 830"/>
                <a:gd name="T11" fmla="*/ 29 h 899"/>
                <a:gd name="T12" fmla="*/ 146 w 830"/>
                <a:gd name="T13" fmla="*/ 105 h 899"/>
                <a:gd name="T14" fmla="*/ 57 w 830"/>
                <a:gd name="T15" fmla="*/ 222 h 899"/>
                <a:gd name="T16" fmla="*/ 6 w 830"/>
                <a:gd name="T17" fmla="*/ 368 h 899"/>
                <a:gd name="T18" fmla="*/ 6 w 830"/>
                <a:gd name="T19" fmla="*/ 531 h 899"/>
                <a:gd name="T20" fmla="*/ 57 w 830"/>
                <a:gd name="T21" fmla="*/ 680 h 899"/>
                <a:gd name="T22" fmla="*/ 149 w 830"/>
                <a:gd name="T23" fmla="*/ 797 h 899"/>
                <a:gd name="T24" fmla="*/ 270 w 830"/>
                <a:gd name="T25" fmla="*/ 873 h 899"/>
                <a:gd name="T26" fmla="*/ 415 w 830"/>
                <a:gd name="T27" fmla="*/ 899 h 899"/>
                <a:gd name="T28" fmla="*/ 560 w 830"/>
                <a:gd name="T29" fmla="*/ 873 h 899"/>
                <a:gd name="T30" fmla="*/ 682 w 830"/>
                <a:gd name="T31" fmla="*/ 794 h 899"/>
                <a:gd name="T32" fmla="*/ 773 w 830"/>
                <a:gd name="T33" fmla="*/ 677 h 899"/>
                <a:gd name="T34" fmla="*/ 822 w 830"/>
                <a:gd name="T35" fmla="*/ 531 h 899"/>
                <a:gd name="T36" fmla="*/ 415 w 830"/>
                <a:gd name="T37" fmla="*/ 858 h 899"/>
                <a:gd name="T38" fmla="*/ 267 w 830"/>
                <a:gd name="T39" fmla="*/ 826 h 899"/>
                <a:gd name="T40" fmla="*/ 149 w 830"/>
                <a:gd name="T41" fmla="*/ 739 h 899"/>
                <a:gd name="T42" fmla="*/ 68 w 830"/>
                <a:gd name="T43" fmla="*/ 610 h 899"/>
                <a:gd name="T44" fmla="*/ 38 w 830"/>
                <a:gd name="T45" fmla="*/ 450 h 899"/>
                <a:gd name="T46" fmla="*/ 68 w 830"/>
                <a:gd name="T47" fmla="*/ 289 h 899"/>
                <a:gd name="T48" fmla="*/ 149 w 830"/>
                <a:gd name="T49" fmla="*/ 161 h 899"/>
                <a:gd name="T50" fmla="*/ 267 w 830"/>
                <a:gd name="T51" fmla="*/ 73 h 899"/>
                <a:gd name="T52" fmla="*/ 415 w 830"/>
                <a:gd name="T53" fmla="*/ 41 h 899"/>
                <a:gd name="T54" fmla="*/ 560 w 830"/>
                <a:gd name="T55" fmla="*/ 73 h 899"/>
                <a:gd name="T56" fmla="*/ 682 w 830"/>
                <a:gd name="T57" fmla="*/ 161 h 899"/>
                <a:gd name="T58" fmla="*/ 760 w 830"/>
                <a:gd name="T59" fmla="*/ 292 h 899"/>
                <a:gd name="T60" fmla="*/ 789 w 830"/>
                <a:gd name="T61" fmla="*/ 450 h 899"/>
                <a:gd name="T62" fmla="*/ 760 w 830"/>
                <a:gd name="T63" fmla="*/ 610 h 899"/>
                <a:gd name="T64" fmla="*/ 679 w 830"/>
                <a:gd name="T65" fmla="*/ 739 h 899"/>
                <a:gd name="T66" fmla="*/ 560 w 830"/>
                <a:gd name="T67" fmla="*/ 826 h 899"/>
                <a:gd name="T68" fmla="*/ 415 w 830"/>
                <a:gd name="T69" fmla="*/ 858 h 899"/>
                <a:gd name="T70" fmla="*/ 493 w 830"/>
                <a:gd name="T71" fmla="*/ 414 h 899"/>
                <a:gd name="T72" fmla="*/ 447 w 830"/>
                <a:gd name="T73" fmla="*/ 365 h 899"/>
                <a:gd name="T74" fmla="*/ 380 w 830"/>
                <a:gd name="T75" fmla="*/ 368 h 899"/>
                <a:gd name="T76" fmla="*/ 337 w 830"/>
                <a:gd name="T77" fmla="*/ 414 h 899"/>
                <a:gd name="T78" fmla="*/ 337 w 830"/>
                <a:gd name="T79" fmla="*/ 485 h 899"/>
                <a:gd name="T80" fmla="*/ 380 w 830"/>
                <a:gd name="T81" fmla="*/ 534 h 899"/>
                <a:gd name="T82" fmla="*/ 447 w 830"/>
                <a:gd name="T83" fmla="*/ 534 h 899"/>
                <a:gd name="T84" fmla="*/ 493 w 830"/>
                <a:gd name="T85" fmla="*/ 485 h 8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30"/>
                <a:gd name="T130" fmla="*/ 0 h 899"/>
                <a:gd name="T131" fmla="*/ 830 w 830"/>
                <a:gd name="T132" fmla="*/ 899 h 89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30" h="899">
                  <a:moveTo>
                    <a:pt x="830" y="450"/>
                  </a:moveTo>
                  <a:lnTo>
                    <a:pt x="822" y="368"/>
                  </a:lnTo>
                  <a:lnTo>
                    <a:pt x="803" y="292"/>
                  </a:lnTo>
                  <a:lnTo>
                    <a:pt x="773" y="222"/>
                  </a:lnTo>
                  <a:lnTo>
                    <a:pt x="730" y="158"/>
                  </a:lnTo>
                  <a:lnTo>
                    <a:pt x="682" y="105"/>
                  </a:lnTo>
                  <a:lnTo>
                    <a:pt x="622" y="61"/>
                  </a:lnTo>
                  <a:lnTo>
                    <a:pt x="558" y="26"/>
                  </a:lnTo>
                  <a:lnTo>
                    <a:pt x="488" y="6"/>
                  </a:lnTo>
                  <a:lnTo>
                    <a:pt x="415" y="0"/>
                  </a:lnTo>
                  <a:lnTo>
                    <a:pt x="340" y="6"/>
                  </a:lnTo>
                  <a:lnTo>
                    <a:pt x="270" y="29"/>
                  </a:lnTo>
                  <a:lnTo>
                    <a:pt x="205" y="61"/>
                  </a:lnTo>
                  <a:lnTo>
                    <a:pt x="146" y="105"/>
                  </a:lnTo>
                  <a:lnTo>
                    <a:pt x="97" y="161"/>
                  </a:lnTo>
                  <a:lnTo>
                    <a:pt x="57" y="222"/>
                  </a:lnTo>
                  <a:lnTo>
                    <a:pt x="25" y="292"/>
                  </a:lnTo>
                  <a:lnTo>
                    <a:pt x="6" y="368"/>
                  </a:lnTo>
                  <a:lnTo>
                    <a:pt x="0" y="450"/>
                  </a:lnTo>
                  <a:lnTo>
                    <a:pt x="6" y="531"/>
                  </a:lnTo>
                  <a:lnTo>
                    <a:pt x="27" y="607"/>
                  </a:lnTo>
                  <a:lnTo>
                    <a:pt x="57" y="680"/>
                  </a:lnTo>
                  <a:lnTo>
                    <a:pt x="97" y="741"/>
                  </a:lnTo>
                  <a:lnTo>
                    <a:pt x="149" y="797"/>
                  </a:lnTo>
                  <a:lnTo>
                    <a:pt x="205" y="841"/>
                  </a:lnTo>
                  <a:lnTo>
                    <a:pt x="270" y="873"/>
                  </a:lnTo>
                  <a:lnTo>
                    <a:pt x="340" y="893"/>
                  </a:lnTo>
                  <a:lnTo>
                    <a:pt x="415" y="899"/>
                  </a:lnTo>
                  <a:lnTo>
                    <a:pt x="490" y="893"/>
                  </a:lnTo>
                  <a:lnTo>
                    <a:pt x="560" y="873"/>
                  </a:lnTo>
                  <a:lnTo>
                    <a:pt x="625" y="838"/>
                  </a:lnTo>
                  <a:lnTo>
                    <a:pt x="682" y="794"/>
                  </a:lnTo>
                  <a:lnTo>
                    <a:pt x="733" y="741"/>
                  </a:lnTo>
                  <a:lnTo>
                    <a:pt x="773" y="677"/>
                  </a:lnTo>
                  <a:lnTo>
                    <a:pt x="803" y="607"/>
                  </a:lnTo>
                  <a:lnTo>
                    <a:pt x="822" y="531"/>
                  </a:lnTo>
                  <a:lnTo>
                    <a:pt x="830" y="450"/>
                  </a:lnTo>
                  <a:close/>
                  <a:moveTo>
                    <a:pt x="415" y="858"/>
                  </a:moveTo>
                  <a:lnTo>
                    <a:pt x="340" y="849"/>
                  </a:lnTo>
                  <a:lnTo>
                    <a:pt x="267" y="826"/>
                  </a:lnTo>
                  <a:lnTo>
                    <a:pt x="202" y="788"/>
                  </a:lnTo>
                  <a:lnTo>
                    <a:pt x="149" y="739"/>
                  </a:lnTo>
                  <a:lnTo>
                    <a:pt x="103" y="677"/>
                  </a:lnTo>
                  <a:lnTo>
                    <a:pt x="68" y="610"/>
                  </a:lnTo>
                  <a:lnTo>
                    <a:pt x="46" y="531"/>
                  </a:lnTo>
                  <a:lnTo>
                    <a:pt x="38" y="450"/>
                  </a:lnTo>
                  <a:lnTo>
                    <a:pt x="46" y="368"/>
                  </a:lnTo>
                  <a:lnTo>
                    <a:pt x="68" y="289"/>
                  </a:lnTo>
                  <a:lnTo>
                    <a:pt x="103" y="222"/>
                  </a:lnTo>
                  <a:lnTo>
                    <a:pt x="149" y="161"/>
                  </a:lnTo>
                  <a:lnTo>
                    <a:pt x="205" y="111"/>
                  </a:lnTo>
                  <a:lnTo>
                    <a:pt x="267" y="73"/>
                  </a:lnTo>
                  <a:lnTo>
                    <a:pt x="340" y="50"/>
                  </a:lnTo>
                  <a:lnTo>
                    <a:pt x="415" y="41"/>
                  </a:lnTo>
                  <a:lnTo>
                    <a:pt x="490" y="50"/>
                  </a:lnTo>
                  <a:lnTo>
                    <a:pt x="560" y="73"/>
                  </a:lnTo>
                  <a:lnTo>
                    <a:pt x="625" y="111"/>
                  </a:lnTo>
                  <a:lnTo>
                    <a:pt x="682" y="161"/>
                  </a:lnTo>
                  <a:lnTo>
                    <a:pt x="727" y="222"/>
                  </a:lnTo>
                  <a:lnTo>
                    <a:pt x="760" y="292"/>
                  </a:lnTo>
                  <a:lnTo>
                    <a:pt x="784" y="368"/>
                  </a:lnTo>
                  <a:lnTo>
                    <a:pt x="789" y="450"/>
                  </a:lnTo>
                  <a:lnTo>
                    <a:pt x="781" y="531"/>
                  </a:lnTo>
                  <a:lnTo>
                    <a:pt x="760" y="610"/>
                  </a:lnTo>
                  <a:lnTo>
                    <a:pt x="725" y="680"/>
                  </a:lnTo>
                  <a:lnTo>
                    <a:pt x="679" y="739"/>
                  </a:lnTo>
                  <a:lnTo>
                    <a:pt x="625" y="788"/>
                  </a:lnTo>
                  <a:lnTo>
                    <a:pt x="560" y="826"/>
                  </a:lnTo>
                  <a:lnTo>
                    <a:pt x="490" y="849"/>
                  </a:lnTo>
                  <a:lnTo>
                    <a:pt x="415" y="858"/>
                  </a:lnTo>
                  <a:close/>
                  <a:moveTo>
                    <a:pt x="499" y="450"/>
                  </a:moveTo>
                  <a:lnTo>
                    <a:pt x="493" y="414"/>
                  </a:lnTo>
                  <a:lnTo>
                    <a:pt x="474" y="385"/>
                  </a:lnTo>
                  <a:lnTo>
                    <a:pt x="447" y="365"/>
                  </a:lnTo>
                  <a:lnTo>
                    <a:pt x="415" y="359"/>
                  </a:lnTo>
                  <a:lnTo>
                    <a:pt x="380" y="368"/>
                  </a:lnTo>
                  <a:lnTo>
                    <a:pt x="353" y="385"/>
                  </a:lnTo>
                  <a:lnTo>
                    <a:pt x="337" y="414"/>
                  </a:lnTo>
                  <a:lnTo>
                    <a:pt x="329" y="450"/>
                  </a:lnTo>
                  <a:lnTo>
                    <a:pt x="337" y="485"/>
                  </a:lnTo>
                  <a:lnTo>
                    <a:pt x="353" y="514"/>
                  </a:lnTo>
                  <a:lnTo>
                    <a:pt x="380" y="534"/>
                  </a:lnTo>
                  <a:lnTo>
                    <a:pt x="415" y="540"/>
                  </a:lnTo>
                  <a:lnTo>
                    <a:pt x="447" y="534"/>
                  </a:lnTo>
                  <a:lnTo>
                    <a:pt x="474" y="514"/>
                  </a:lnTo>
                  <a:lnTo>
                    <a:pt x="493" y="485"/>
                  </a:lnTo>
                  <a:lnTo>
                    <a:pt x="499" y="4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9" name="TextBox 408"/>
          <p:cNvSpPr txBox="1"/>
          <p:nvPr/>
        </p:nvSpPr>
        <p:spPr>
          <a:xfrm>
            <a:off x="5963154" y="743552"/>
            <a:ext cx="293490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Типичная кривая остывания</a:t>
            </a:r>
          </a:p>
        </p:txBody>
      </p:sp>
      <p:pic>
        <p:nvPicPr>
          <p:cNvPr id="416" name="Рисунок 415"/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673" y="4301516"/>
            <a:ext cx="2650775" cy="22953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5" y="1314181"/>
            <a:ext cx="4752994" cy="4104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2" y="2406913"/>
            <a:ext cx="4385140" cy="9500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71" y="3388248"/>
            <a:ext cx="720080" cy="3971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0" y="3785369"/>
            <a:ext cx="4793713" cy="4494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0932" y="5439398"/>
            <a:ext cx="554461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Ofengeim</a:t>
            </a:r>
            <a:r>
              <a:rPr lang="en-US" dirty="0"/>
              <a:t> et al</a:t>
            </a:r>
            <a:r>
              <a:rPr lang="ru-RU" dirty="0"/>
              <a:t>.</a:t>
            </a:r>
            <a:r>
              <a:rPr lang="en-US" dirty="0"/>
              <a:t> 2017: </a:t>
            </a:r>
            <a:r>
              <a:rPr lang="ru-RU" dirty="0"/>
              <a:t>аналитические аппроксимации основных механизмов нейтринного излучения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D282A87-8E98-4DD3-A280-1C31C5B7ECB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92503"/>
            <a:ext cx="2085102" cy="3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64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New picture"/>
          <p:cNvPicPr/>
          <p:nvPr/>
        </p:nvPicPr>
        <p:blipFill rotWithShape="1">
          <a:blip r:embed="rId4"/>
          <a:srcRect l="51211"/>
          <a:stretch/>
        </p:blipFill>
        <p:spPr>
          <a:xfrm>
            <a:off x="5340851" y="2659324"/>
            <a:ext cx="3355280" cy="3217948"/>
          </a:xfrm>
          <a:prstGeom prst="rect">
            <a:avLst/>
          </a:prstGeom>
        </p:spPr>
      </p:pic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0" y="5937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17475"/>
            <a:ext cx="9144000" cy="476250"/>
            <a:chOff x="0" y="0"/>
            <a:chExt cx="5760" cy="3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2pPr>
              <a:lvl3pPr marL="11430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3pPr>
              <a:lvl4pPr marL="16002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4pPr>
              <a:lvl5pPr marL="2057400" indent="-228600" algn="ctr" eaLnBrk="0" hangingPunct="0">
                <a:defRPr b="1">
                  <a:solidFill>
                    <a:srgbClr val="003399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3399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2000" dirty="0"/>
                <a:t>Теплоизолирующая оболочка</a:t>
              </a: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19933" y="730478"/>
            <a:ext cx="658205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Основной градиент температуры – во внешней оболочке звезды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6" y="1453074"/>
            <a:ext cx="4091391" cy="284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2253" y="1351948"/>
            <a:ext cx="3071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/>
              <a:t>Gudmundsson</a:t>
            </a:r>
            <a:r>
              <a:rPr lang="en-US" sz="1400" b="1" i="1" dirty="0"/>
              <a:t>, </a:t>
            </a:r>
            <a:r>
              <a:rPr lang="en-US" sz="1400" b="1" i="1" dirty="0" err="1"/>
              <a:t>Pethick</a:t>
            </a:r>
            <a:r>
              <a:rPr lang="en-US" sz="1400" b="1" i="1" dirty="0"/>
              <a:t> &amp; Epstein, 1983</a:t>
            </a:r>
            <a:endParaRPr lang="ru-RU" sz="1400" b="1" i="1" dirty="0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96" y="1387695"/>
            <a:ext cx="1602112" cy="166037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06" y="5085184"/>
            <a:ext cx="2649866" cy="3793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960" y="5193806"/>
            <a:ext cx="782071" cy="2223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56176" y="1416840"/>
                <a:ext cx="2880320" cy="6463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dirty="0"/>
                  <a:t>Углеродная атмосфера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углеродная оболочка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1416840"/>
                <a:ext cx="288032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726583" y="2325112"/>
            <a:ext cx="1960217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err="1"/>
              <a:t>Beznogov</a:t>
            </a:r>
            <a:r>
              <a:rPr lang="en-US" sz="1600" dirty="0"/>
              <a:t> et al.  2016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110789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{\color{blue} s\approx 0.07\div0.15}$$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309"/>
  <p:tag name="ORIGINALWIDTH" val="1773.528"/>
  <p:tag name="LATEXADDIN" val="\documentclass{article}&#10;\usepackage{amsmath}&#10;\pagestyle{empty}&#10;\begin{document}&#10;&#10;\[&#10;\widetilde{T}(r)\equiv T_{\rm int}(r){\rm exp}\left(\Phi(r)\right)=const&#10;\]&#10;&#10;&#10;\end{document}"/>
  <p:tag name="IGUANATEXSIZE" val="20"/>
  <p:tag name="IGUANATEXCURSOR" val="10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4.207"/>
  <p:tag name="ORIGINALWIDTH" val="1589.801"/>
  <p:tag name="LATEXADDIN" val="\documentclass{article}&#10;\usepackage{amsmath}&#10;\pagestyle{empty}&#10;\begin{document}&#10;&#10;&#10;\[&#10;\frac{{\rm d}\, \widetilde{T}}{{\rm d}\, t}= - \ell(\widetilde{T}),\ &#10;\ell(\widetilde{T})\equiv \frac{L^\infty_\nu(\widetilde{T})}{C(\widetilde{T})}&#10;\]&#10;&#10;\end{document}"/>
  <p:tag name="IGUANATEXSIZE" val="20"/>
  <p:tag name="IGUANATEXCURSOR" val="19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6"/>
  <p:tag name="ORIGINALWIDTH" val="180,6"/>
  <p:tag name="LATEXADDIN" val="\documentclass{article}&#10;\usepackage{amsmath}&#10;\usepackage{color}&#10;\pagestyle{empty}&#10;\begin{document}&#10;&#10;{\color{red}&#10;\[&#10;\ell(T)&#10;\]&#10;}&#10;&#10;&#10;\end{document}"/>
  <p:tag name="IGUANATEXSIZE" val="20"/>
  <p:tag name="IGUANATEXCURSOR" val="12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309"/>
  <p:tag name="ORIGINALWIDTH" val="1634.046"/>
  <p:tag name="LATEXADDIN" val="\documentclass{article}&#10;\usepackage{amsmath,amssymb}&#10;\pagestyle{empty}&#10;\begin{document}&#10;&#10;\[&#10;\ell(\widetilde{T})\propto \widetilde{T}^{n} \Rightarrow \widetilde{T}(t)\propto t^{-1/(n-1)}&#10;\]&#10;&#10;&#10;\end{document}"/>
  <p:tag name="IGUANATEXSIZE" val="20"/>
  <p:tag name="IGUANATEXCURSOR" val="1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,985"/>
  <p:tag name="ORIGINALWIDTH" val="825,6468"/>
  <p:tag name="LATEXADDIN" val="\documentclass{article}&#10;\usepackage{amsmath,amssymb}&#10;\pagestyle{empty}&#10;\begin{document}&#10;&#10;\[&#10;t\gtrsim 10-100~\mathrm{yr}&#10;\]&#10;&#10;&#10;&#10;\end{document}"/>
  <p:tag name="IGUANATEXSIZE" val="20"/>
  <p:tag name="IGUANATEXCURSOR" val="104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8.2302"/>
  <p:tag name="ORIGINALWIDTH" val="1105.362"/>
  <p:tag name="LATEXADDIN" val="\documentclass{article}&#10;\usepackage{amsmath}&#10;\pagestyle{empty}&#10;\begin{document}&#10;&#10;\[&#10;T_s(\widetilde{T},\Delta M_\mathrm{light}) \propto \widetilde{T}^\beta&#10;\]&#10;&#10;&#10;\end{document}"/>
  <p:tag name="IGUANATEXSIZE" val="20"/>
  <p:tag name="IGUANATEXCURSOR" val="15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392.9509"/>
  <p:tag name="LATEXADDIN" val="\documentclass{article}&#10;\usepackage{amsmath}&#10;\pagestyle{empty}&#10;\begin{document}&#10;&#10;&#10;\[&#10;\beta\approx 0.5&#10;\]&#10;&#10;\end{document}"/>
  <p:tag name="IGUANATEXSIZE" val="20"/>
  <p:tag name="IGUANATEXCURSOR" val="10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4837"/>
  <p:tag name="ORIGINALWIDTH" val="842.1447"/>
  <p:tag name="LATEXADDIN" val="\documentclass{article}&#10;\usepackage{amsmath}&#10;\pagestyle{empty}&#10;\begin{document}&#10;&#10;\[&#10;T_{\mathrm{C}}\sim 5\times 10^9~\mathrm{K}&#10;\]&#10;&#10;&#10;\end{document}"/>
  <p:tag name="IGUANATEXSIZE" val="20"/>
  <p:tag name="IGUANATEXCURSOR" val="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4837"/>
  <p:tag name="ORIGINALWIDTH" val="938.8826"/>
  <p:tag name="LATEXADDIN" val="\documentclass{article}&#10;\usepackage{amsmath}&#10;\pagestyle{empty}&#10;\begin{document}&#10;&#10;\[&#10;T_{\mathrm{C}}\sim 0.5\times 10^9~\mathrm{K}&#10;\]&#10;&#10;&#10;\end{document}"/>
  <p:tag name="IGUANATEXSIZE" val="20"/>
  <p:tag name="IGUANATEXCURSOR" val="1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,4"/>
  <p:tag name="ORIGINALWIDTH" val="607,8"/>
  <p:tag name="LATEXADDIN" val="\documentclass{article}&#10;\usepackage{amsmath}&#10;\pagestyle{empty}&#10;\begin{document}&#10;&#10;\[&#10;{\cal L}={\cal L}_0+{\cal L}_{\rm CP}&#10;\]&#10;&#10;&#10;\end{document}"/>
  <p:tag name="IGUANATEXSIZE" val="20"/>
  <p:tag name="IGUANATEXCURSOR" val="1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7.2179"/>
  <p:tag name="ORIGINALWIDTH" val="1094.863"/>
  <p:tag name="LATEXADDIN" val="\documentclass{article}&#10;\usepackage{amsmath}&#10;\pagestyle{empty}&#10;\begin{document}&#10;&#10;\[&#10;s\equiv -\frac{{\rm d}\, \ln T_s^\infty}{{\rm d}\, \ln t}\approx 1.3&#10;\]&#10;&#10;&#10;\end{document}"/>
  <p:tag name="IGUANATEXSIZE" val="20"/>
  <p:tag name="IGUANATEXCURSOR" val="15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\tilde{N}+\tilde{N}\to \nu+\bar{\nu}$$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Maximal at $T\sim 0.7T_c$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126"/>
  <p:tag name="ORIGINALWIDTH" val="1310.086"/>
  <p:tag name="LATEXADDIN" val="\documentclass{article}&#10;\usepackage{amsmath}&#10;\pagestyle{empty}&#10;\begin{document}&#10;&#10;\[&#10;Q_{\mathrm{CP}} = Q_{\mathrm{CP 0}} T_9^7 &#10;{\cal F}\left(\frac{\Delta_0}{T}\right)&#10;\]&#10;&#10;&#10;&#10;\end{document}"/>
  <p:tag name="IGUANATEXSIZE" val="20"/>
  <p:tag name="IGUANATEXCURSOR" val="16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126"/>
  <p:tag name="ORIGINALWIDTH" val="2830.146"/>
  <p:tag name="LATEXADDIN" val="\documentclass{article}&#10;\usepackage{amsmath}&#10;\pagestyle{empty}&#10;\begin{document}&#10;&#10;\[&#10;Q_{\mathrm{CP 0}} = 3.5\times 10^{21} \left(\frac{m_n^*}{m_N}\right)\left(\frac{p_{Fn}}{m_N c}\right)  a_n~\mathrm{erg}~\mathrm{cm}^{-3}~\mathrm{s}^{-1}&#10;\]&#10;&#10;&#10;\end{document}"/>
  <p:tag name="IGUANATEXSIZE" val="20"/>
  <p:tag name="IGUANATEXCURSOR" val="10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2.4822"/>
  <p:tag name="ORIGINALWIDTH" val="1181.102"/>
  <p:tag name="LATEXADDIN" val="\documentclass{article}&#10;\usepackage{amsmath}&#10;\pagestyle{empty}&#10;\begin{document}&#10;&#10;\[&#10;a_n=g_V^2+2 g_A^2=4.17&#10;\]&#10;&#10;&#10;\end{document}"/>
  <p:tag name="IGUANATEXSIZE" val="20"/>
  <p:tag name="IGUANATEXCURSOR" val="10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364"/>
  <p:tag name="ORIGINALWIDTH" val="1074.616"/>
  <p:tag name="LATEXADDIN" val="\documentclass{article}&#10;\usepackage{amsmath}&#10;\pagestyle{empty}&#10;\begin{document}&#10;&#10;\[&#10;g_V=1,\quad g_A=1.26&#10;\]&#10;&#10;&#10;&#10;\end{document}"/>
  <p:tag name="IGUANATEXSIZE" val="20"/>
  <p:tag name="IGUANATEXCURSOR" val="9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q_s\ll 1$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4859"/>
  <p:tag name="ORIGINALWIDTH" val="821.1473"/>
  <p:tag name="LATEXADDIN" val="\documentclass{article}&#10;\usepackage{amsmath}&#10;\pagestyle{empty}&#10;\begin{document}&#10;&#10;\[&#10;Q_{\mathrm{CP0}} \to q Q_{\mathrm{CP0}}&#10;\]&#10;&#10;&#10;\end{document}"/>
  <p:tag name="IGUANATEXSIZE" val="20"/>
  <p:tag name="IGUANATEXCURSOR" val="10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126"/>
  <p:tag name="ORIGINALWIDTH" val="2574.428"/>
  <p:tag name="LATEXADDIN" val="\documentclass{article}&#10;\usepackage{amsmath,amssymb}&#10;\usepackage{color}&#10;\pagestyle{empty}&#10;\begin{document}&#10;&#10;\[&#10;Q_{\mathrm{CP0}}\propto g_V \to \left(&#10;{\color{red} \frac{4}{81} &#10;\left(\frac{v_{Fn}}{c}\right)^4} g_V^2&#10; + \frac{6}{7}\left(\frac{v_{Fn}}{c}\right)^2 g_A^2&#10; \right)&#10;\]&#10;&#10;\end{document}"/>
  <p:tag name="IGUANATEXSIZE" val="20"/>
  <p:tag name="IGUANATEXCURSOR" val="14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2.4822"/>
  <p:tag name="ORIGINALWIDTH" val="1435.321"/>
  <p:tag name="LATEXADDIN" val="\documentclass{article}&#10;\usepackage{amsmath}&#10;\usepackage{color}&#10;\pagestyle{empty}&#10;\begin{document}&#10;&#10;\[&#10;Q_{\mathrm{CP0}} \propto ({\color{red} g_V^2}+2 g_A^2) \to 2g_A^2&#10;\]&#10;&#10;&#10;\end{document}"/>
  <p:tag name="IGUANATEXSIZE" val="20"/>
  <p:tag name="IGUANATEXCURSOR" val="1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${\color{blue} s\approx 0.07\div0.15}$$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3.4684"/>
  <p:tag name="ORIGINALWIDTH" val="1465.317"/>
  <p:tag name="LATEXADDIN" val="\documentclass{article}&#10;\usepackage{amsmath}&#10;\usepackage{color}&#10;\pagestyle{empty}&#10;\begin{document}&#10;&#10;\[&#10;Q_{\mathrm{CP0}} \propto ({\color{red} g_V^2}+2 g_A^2) \to \frac{1}{2}g_A^2&#10;\]&#10;&#10;&#10;\end{document}"/>
  <p:tag name="IGUANATEXSIZE" val="20"/>
  <p:tag name="IGUANATEXCURSOR" val="17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364"/>
  <p:tag name="ORIGINALWIDTH" val="437.9453"/>
  <p:tag name="LATEXADDIN" val="\documentclass{article}&#10;\usepackage{amsmath}&#10;\pagestyle{empty}&#10;\begin{document}&#10;&#10;\[&#10;q=0.76&#10;\]&#10;&#10;&#10;\end{document}"/>
  <p:tag name="IGUANATEXSIZE" val="20"/>
  <p:tag name="IGUANATEXCURSOR" val="9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9865"/>
  <p:tag name="ORIGINALWIDTH" val="437.9453"/>
  <p:tag name="LATEXADDIN" val="\documentclass{article}&#10;\usepackage{amsmath}&#10;\pagestyle{empty}&#10;\begin{document}&#10;&#10;\[&#10;q=0.19&#10;\]&#10;&#10;&#10;\end{document}"/>
  <p:tag name="IGUANATEXSIZE" val="20"/>
  <p:tag name="IGUANATEXCURSOR" val="9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9.7076"/>
  <p:tag name="ORIGINALWIDTH" val="1976.003"/>
  <p:tag name="LATEXADDIN" val="\documentclass{article}&#10;\usepackage{amsmath}&#10;\pagestyle{empty}&#10;\begin{document}&#10;&#10;\[&#10;L_\mathrm{CP}^\infty = \int_0^{R_\mathrm{core}} Q_{\mathrm{CP}} \frac{\exp(2\Phi)\ 4\pi r^2\ \mathrm{d} r}{\sqrt{1-x_g}}.&#10;\]&#10;&#10;\end{document}"/>
  <p:tag name="IGUANATEXSIZE" val="20"/>
  <p:tag name="IGUANATEXCURSOR" val="20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126"/>
  <p:tag name="ORIGINALWIDTH" val="1370.079"/>
  <p:tag name="LATEXADDIN" val="\documentclass{article}&#10;\usepackage{amsmath}&#10;\pagestyle{empty}&#10;\begin{document}&#10;&#10;\[&#10;Q_{\mathrm{CP}} =q  Q_{\mathrm{CP 0}} T_9^7 {\cal F}\left(\frac{\Delta_0}{T}\right)&#10;\]&#10;&#10;&#10;&#10;\end{document}"/>
  <p:tag name="IGUANATEXSIZE" val="20"/>
  <p:tag name="IGUANATEXCURSOR" val="14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9.7076"/>
  <p:tag name="ORIGINALWIDTH" val="2085.489"/>
  <p:tag name="LATEXADDIN" val="\documentclass{article}&#10;\usepackage{amsmath}&#10;\pagestyle{empty}&#10;\begin{document}&#10;&#10;\[&#10;\Lambda_\mathrm{CP} = \int_0^{R_\mathrm{core}} Q_{\mathrm{CP 0 }} \frac{\exp(-5\Phi)\ 4\pi r^2\ \mathrm{d} r}{\sqrt{1-x_g}}&#10;\]&#10;&#10;&#10;\end{document}"/>
  <p:tag name="IGUANATEXSIZE" val="20"/>
  <p:tag name="IGUANATEXCURSOR" val="20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6.9591"/>
  <p:tag name="ORIGINALWIDTH" val="3094.113"/>
  <p:tag name="LATEXADDIN" val="\documentclass{article}&#10;\usepackage{amsmath}&#10;\pagestyle{empty}&#10;\begin{document}&#10;&#10;\[&#10;    \Lambda_{CP}= 1.17\times 10^{39} \left(\frac{m_n^*}{m_N}\right)  \left(\frac{R}{10~\mathrm{km}}\right)^3  &#10;    J_{1,5}(M,R)~\mathrm{erg}~\mathrm{s}^{-1}&#10;\]&#10;&#10;&#10;\end{document}"/>
  <p:tag name="IGUANATEXSIZE" val="20"/>
  <p:tag name="IGUANATEXCURSOR" val="24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6.9591"/>
  <p:tag name="ORIGINALWIDTH" val="3094.113"/>
  <p:tag name="LATEXADDIN" val="\documentclass{article}&#10;\usepackage{amsmath}&#10;\pagestyle{empty}&#10;\begin{document}&#10;&#10;\[&#10;    \Lambda_{CP}= 1.17\times 10^{39} \left(\frac{m_n^*}{m_N}\right)  \left(\frac{R}{10~\mathrm{km}}\right)^3  &#10;    J_{1,5}(M,R)~\mathrm{erg}~\mathrm{s}^{-1}&#10;\]&#10;&#10;&#10;\end{document}"/>
  <p:tag name="IGUANATEXSIZE" val="20"/>
  <p:tag name="IGUANATEXCURSOR" val="24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3.1909"/>
  <p:tag name="ORIGINALWIDTH" val="2724.409"/>
  <p:tag name="LATEXADDIN" val="\documentclass{article}&#10;\usepackage{amsmath}&#10;\pagestyle{empty}&#10;\begin{document}&#10;&#10;\[&#10;   J_{k,p}(M,R) = a_1 \xi^{k-3} \frac{x_\rho^{k/3} \left[ 1 + \left( a_2 x_\rho \xi^3 \right)^{\gamma-1} \right]^\frac{p\gamma-k/3}{\gamma-1}}{(1-x_g)^{p/2}\sqrt{1-a_5 x_g}}&#10;\]&#10;&#10;&#10;\end{document}"/>
  <p:tag name="IGUANATEXSIZE" val="20"/>
  <p:tag name="IGUANATEXCURSOR" val="25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9.4676"/>
  <p:tag name="ORIGINALWIDTH" val="1487.814"/>
  <p:tag name="LATEXADDIN" val="\documentclass{article}&#10;\usepackage{amsmath}&#10;\pagestyle{empty}&#10;\begin{document}&#10;&#10;\[&#10;\gamma = a_3 \left( 1 + a_4 \xi \sqrt{x_g^5/x_\rho} \right)^{-1}&#10;\]&#10;&#10;&#10;\end{document}"/>
  <p:tag name="IGUANATEXSIZE" val="20"/>
  <p:tag name="IGUANATEXCURSOR" val="1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7.2179"/>
  <p:tag name="ORIGINALWIDTH" val="1094.863"/>
  <p:tag name="LATEXADDIN" val="\documentclass{article}&#10;\usepackage{amsmath}&#10;\pagestyle{empty}&#10;\begin{document}&#10;&#10;\[&#10;s\equiv -\frac{{\rm d}\, \ln T_s^\infty}{{\rm d}\, \ln t}\approx 1.3&#10;\]&#10;&#10;&#10;\end{document}"/>
  <p:tag name="IGUANATEXSIZE" val="20"/>
  <p:tag name="IGUANATEXCURSOR" val="15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0.2175"/>
  <p:tag name="ORIGINALWIDTH" val="601.4248"/>
  <p:tag name="LATEXADDIN" val="\documentclass{article}&#10;\usepackage{amsmath}&#10;\pagestyle{empty}&#10;\begin{document}&#10;&#10;&#10;\[&#10;x_g = \frac{2GM}{Rc^2}&#10;\]&#10;&#10;\end{document}"/>
  <p:tag name="IGUANATEXSIZE" val="20"/>
  <p:tag name="IGUANATEXCURSOR" val="10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1.2149"/>
  <p:tag name="ORIGINALWIDTH" val="2029.996"/>
  <p:tag name="LATEXADDIN" val="\documentclass{article}&#10;\usepackage{amsmath}&#10;\pagestyle{empty}&#10;\begin{document}&#10;&#10;\[&#10;x_\rho = \frac{M}{\rho_0 R^3}, \quad \rho_0=2.8\times 10^{14}~\mathrm{g}~\mathrm{cm}^{-3}&#10;\]&#10;&#10;&#10;\end{document}"/>
  <p:tag name="IGUANATEXSIZE" val="20"/>
  <p:tag name="IGUANATEXCURSOR" val="17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338"/>
  <p:tag name="ORIGINALWIDTH" val="1628.796"/>
  <p:tag name="LATEXADDIN" val="\documentclass{article}&#10;\usepackage{amsmath}&#10;\pagestyle{empty}&#10;\begin{document}&#10;&#10;\[&#10;\xi(M,R) =0.0582/x_g + 0.9418&#10;\]&#10;&#10;&#10;\end{document}"/>
  <p:tag name="IGUANATEXSIZE" val="20"/>
  <p:tag name="IGUANATEXCURSOR" val="9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6.9591"/>
  <p:tag name="ORIGINALWIDTH" val="3094.113"/>
  <p:tag name="LATEXADDIN" val="\documentclass{article}&#10;\usepackage{amsmath}&#10;\pagestyle{empty}&#10;\begin{document}&#10;&#10;\[&#10;    \Lambda_{CP}= 1.17\times 10^{39} \left(\frac{m_n^*}{m_N}\right)  \left(\frac{R}{10~\mathrm{km}}\right)^3  &#10;    J_{1,5}(M,R)~\mathrm{erg}~\mathrm{s}^{-1}&#10;\]&#10;&#10;&#10;\end{document}"/>
  <p:tag name="IGUANATEXSIZE" val="20"/>
  <p:tag name="IGUANATEXCURSOR" val="24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3.2133"/>
  <p:tag name="ORIGINALWIDTH" val="2283.465"/>
  <p:tag name="LATEXADDIN" val="\documentclass{article}&#10;\usepackage{amsmath,amssymb}&#10;\usepackage{color}&#10;\pagestyle{empty}&#10;\begin{document}&#10;&#10;&#10;\[&#10;\ell_{CP} = \frac{L^\infty_{CP}}{C_{\ell+nSF}}=q &#10;\frac{\Lambda_{CP}(M,R)}{\Sigma_{n\ell}(M,R)} \widetilde{T}^6_{C9} &#10;{\color{red} \tau^6 F(\tau)}&#10;\]&#10;&#10;\end{document}"/>
  <p:tag name="IGUANATEXSIZE" val="20"/>
  <p:tag name="IGUANATEXCURSOR" val="25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3.7083"/>
  <p:tag name="ORIGINALWIDTH" val="397.4503"/>
  <p:tag name="LATEXADDIN" val="\documentclass{article}&#10;\usepackage{amsmath}&#10;\pagestyle{empty}&#10;\begin{document}&#10;&#10;\[&#10;\tau =\frac{\widetilde{T}}{\widetilde{T}_{\mathrm{C}}}&#10;\]&#10;&#10;&#10;\end{document}"/>
  <p:tag name="IGUANATEXSIZE" val="20"/>
  <p:tag name="IGUANATEXCURSOR" val="13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6.9591"/>
  <p:tag name="ORIGINALWIDTH" val="2632.921"/>
  <p:tag name="LATEXADDIN" val="\documentclass{article}&#10;\usepackage{amsmath}&#10;\pagestyle{empty}&#10;\begin{document}&#10;&#10;\[&#10;    \Sigma_{n\ell} = 1.12\times 10^{38} \left( \frac{R}{10\,\text{km}} \right)^3 J_{1,1}(M,R)~\mathrm{erg}~\mathrm{K}^{-1}&#10;\]&#10;&#10;&#10;\end{document}"/>
  <p:tag name="IGUANATEXSIZE" val="20"/>
  <p:tag name="IGUANATEXCURSOR" val="8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312"/>
  <p:tag name="ORIGINALWIDTH" val="788.1515"/>
  <p:tag name="LATEXADDIN" val="\documentclass{article}&#10;\usepackage{amsmath}&#10;\pagestyle{empty}&#10;\begin{document}&#10;&#10;\[&#10;C_{n+\ell}=\Sigma_{n\ell} \widetilde{T}_9,&#10;\]&#10;&#10;&#10;\end{document}"/>
  <p:tag name="IGUANATEXSIZE" val="20"/>
  <p:tag name="IGUANATEXCURSOR" val="12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9824"/>
  <p:tag name="ORIGINALWIDTH" val="1709.786"/>
  <p:tag name="LATEXADDIN" val="\documentclass{article}&#10;\usepackage{amsmath}&#10;\pagestyle{empty}&#10;\begin{document}&#10;&#10;\[&#10;F_{\mathrm{SY}}(\tau)\equiv 117.6 \max\mu\ \tau(1-\tau)^2&#10;\]&#10;&#10;&#10;\end{document}"/>
  <p:tag name="IGUANATEXSIZE" val="20"/>
  <p:tag name="IGUANATEXCURSOR" val="8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3.7083"/>
  <p:tag name="ORIGINALWIDTH" val="397.4503"/>
  <p:tag name="LATEXADDIN" val="\documentclass{article}&#10;\usepackage{amsmath}&#10;\pagestyle{empty}&#10;\begin{document}&#10;&#10;\[&#10;\tau =\frac{\widetilde{T}}{\widetilde{T}_{\mathrm{C}}}&#10;\]&#10;&#10;&#10;\end{document}"/>
  <p:tag name="IGUANATEXSIZE" val="20"/>
  <p:tag name="IGUANATEXCURSOR" val="1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4.6606"/>
  <p:tag name="ORIGINALWIDTH" val="1757.03"/>
  <p:tag name="LATEXADDIN" val="\documentclass{article}&#10;\usepackage{amsmath}&#10;\pagestyle{empty}&#10;\begin{document}&#10;&#10;\[&#10;\begin{array}{ll}&#10;\mathrm{Fixed}\ N_\mathrm{H} &amp; s=0.36\pm0.15 \\&#10;&amp;{\cal P}(s&lt;0.08)=3\%\\&#10;\\&#10;\mathrm{Variable}\ N_\mathrm{H} &amp; s=0.53\pm0.19 \\&#10;&amp; {\cal P}(s&lt;0.08)=1\%\\&#10;\end{array}&#10;\]&#10;&#10;&#10;\end{document}"/>
  <p:tag name="IGUANATEXSIZE" val="20"/>
  <p:tag name="IGUANATEXCURSOR" val="17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3.2133"/>
  <p:tag name="ORIGINALWIDTH" val="2283.465"/>
  <p:tag name="LATEXADDIN" val="\documentclass{article}&#10;\usepackage{amsmath,amssymb}&#10;\usepackage{color}&#10;\pagestyle{empty}&#10;\begin{document}&#10;&#10;&#10;\[&#10;\ell_{CP} = \frac{L^\infty_{CP}}{C_{\ell+nSF}}=q &#10;\frac{\Lambda_{CP}(M,R)}{\Sigma_{n\ell}(M,R)} \widetilde{T}^6_{C9} &#10;{\color{red} \tau^6 F(\tau)}&#10;\]&#10;&#10;\end{document}"/>
  <p:tag name="IGUANATEXSIZE" val="20"/>
  <p:tag name="IGUANATEXCURSOR" val="25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98874"/>
  <p:tag name="ORIGINALWIDTH" val="568.429"/>
  <p:tag name="LATEXADDIN" val="\documentclass{article}&#10;\usepackage{amsmath}&#10;\pagestyle{empty}&#10;\begin{document}&#10;&#10;\[&#10;\max F &lt;2&#10;\]&#10;&#10;&#10;\end{document}"/>
  <p:tag name="IGUANATEXSIZE" val="20"/>
  <p:tag name="IGUANATEXCURSOR" val="9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362"/>
  <p:tag name="ORIGINALWIDTH" val="705.6618"/>
  <p:tag name="LATEXADDIN" val="\documentclass{article}&#10;\usepackage{amsmath}&#10;\pagestyle{empty}&#10;\begin{document}&#10;&#10;\[&#10;\max \mu &lt;0.18&#10;\]&#10;&#10;&#10;&#10;\end{document}"/>
  <p:tag name="IGUANATEXSIZE" val="20"/>
  <p:tag name="IGUANATEXCURSOR" val="9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362"/>
  <p:tag name="ORIGINALWIDTH" val="705.6618"/>
  <p:tag name="LATEXADDIN" val="\documentclass{article}&#10;\usepackage{amsmath}&#10;\pagestyle{empty}&#10;\begin{document}&#10;&#10;\[&#10;\max \mu &lt;0.18&#10;\]&#10;&#10;&#10;&#10;\end{document}"/>
  <p:tag name="IGUANATEXSIZE" val="20"/>
  <p:tag name="IGUANATEXCURSOR" val="9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98874"/>
  <p:tag name="ORIGINALWIDTH" val="568.429"/>
  <p:tag name="LATEXADDIN" val="\documentclass{article}&#10;\usepackage{amsmath}&#10;\pagestyle{empty}&#10;\begin{document}&#10;&#10;\[&#10;\max F &lt;2&#10;\]&#10;&#10;&#10;\end{document}"/>
  <p:tag name="IGUANATEXSIZE" val="20"/>
  <p:tag name="IGUANATEXCURSOR" val="9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9865"/>
  <p:tag name="ORIGINALWIDTH" val="431.1961"/>
  <p:tag name="LATEXADDIN" val="\documentclass{article}&#10;\usepackage{amsmath}&#10;\pagestyle{empty}&#10;\begin{document}&#10;&#10;\[&#10;\ell_0&gt;\ell_\mathrm{nn}&#10;\]&#10;&#10;&#10;&#10;\end{document}"/>
  <p:tag name="IGUANATEXSIZE" val="20"/>
  <p:tag name="IGUANATEXCURSOR" val="10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,2133"/>
  <p:tag name="ORIGINALWIDTH" val="2283,465"/>
  <p:tag name="LATEXADDIN" val="\documentclass{article}&#10;\usepackage{amsmath,amssymb}&#10;\usepackage{color}&#10;\pagestyle{empty}&#10;\begin{document}&#10;&#10;&#10;\[&#10;\ell_{CP} = \frac{L^\infty_{CP}}{C_{\ell+nSF}}={\color{red} q} &#10;\frac{\Lambda_{CP}(M,R)}{\Sigma_{n\ell}(M,R)} \widetilde{T}^6_{C9} &#10;{\color{red} \tau^6 F(\tau)}&#10;\]&#10;&#10;\end{document}"/>
  <p:tag name="IGUANATEXSIZE" val="20"/>
  <p:tag name="IGUANATEXCURSOR" val="174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7.2179"/>
  <p:tag name="ORIGINALWIDTH" val="761.9047"/>
  <p:tag name="LATEXADDIN" val="\documentclass{article}&#10;\usepackage{amsmath}&#10;\pagestyle{empty}&#10;\begin{document}&#10;&#10;\[&#10;s=-\frac{{\rm d}\, \ln T_s^\infty}{{\rm d}\, \ln t}&#10;\]&#10;&#10;&#10;\end{document}"/>
  <p:tag name="IGUANATEXSIZE" val="20"/>
  <p:tag name="IGUANATEXCURSOR" val="13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8.2302"/>
  <p:tag name="ORIGINALWIDTH" val="1105.362"/>
  <p:tag name="LATEXADDIN" val="\documentclass{article}&#10;\usepackage{amsmath}&#10;\pagestyle{empty}&#10;\begin{document}&#10;&#10;\[&#10;T_s(\widetilde{T},\Delta M_\mathrm{light}) \propto \widetilde{T}^\beta&#10;\]&#10;&#10;&#10;\end{document}"/>
  <p:tag name="IGUANATEXSIZE" val="20"/>
  <p:tag name="IGUANATEXCURSOR" val="15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56.73"/>
  <p:tag name="ORIGINALWIDTH" val="2695.163"/>
  <p:tag name="LATEXADDIN" val="\documentclass{article}&#10;\usepackage{amsmath,amssymb}&#10;\usepackage{color}&#10;\pagestyle{empty}&#10;\begin{document}&#10;&#10;\renewcommand\arraystretch{1.3}&#10;\begin{tabular}{|lcc|}&#10;        \hline&#10;        Model &amp; $N_H$ Variable&amp; $N_H$ Fixed \\&#10;\hline&#10;       $\log_{10} T_{s0}/(1~\mathrm{K})$ &amp; $6.211^{+0.012}_{-0.024}$ &amp; $6.214^{+0.037}_{-0.016}$\\&#10;       {\color{red} $s$} &amp; {\color{red} $0.896^{+0.071}_{-0.098}$} &amp; {\color{red} $0.682^{+0.063}_{-0.080}$ }\\&#10;       $M/M_{\odot}$ &amp; $1.39^{+0.21}_{-0.22}$ &amp; $1.54^{+0.29}_{-0.23}$\\&#10;       $R$ [km]  &amp; $16.9^{+1.8}_{-2.2}$ &amp; $15.6^{+2.3}_{-1.9}$\\&#10;       $d$ [kpc] &amp; $3.54^{+0.30}_{-0.32}$ &amp; $3.44^{+0.39}_{-0.21}$ \\&#10;       $N_{H0}$ [$10^{22}$~cm$^{-2}$]&amp; $1.575^{+0.052}_{-0.036}$ &amp; $1.618^{+0.057}_{-0.034}$ \\&#10;       $\sigma^2_{N_H}$ [$10^{41}$~cm$^{-4}$] &amp; $4.3^{+4.3}_{-2.9}$  &amp; -- \\&#10;       $\widetilde{T}$ [$10^8$~K]&amp;  $3.30^{+0.39}_{-0.32}$ &amp; $3.12^{+0.25}_{-0.47}$ \\&#10;       \hline&#10;       $\ell_d$ [MK~yr$^{-1}$]&amp;  $1.65^{+0.24}_{-0.25}$ &amp; $1.10^{0.16}_{-0.16}$ \\&#10;       {\color{red} $q F_d$} &amp; {\color{red} $0.57^{+0.25}_{-0.21}$} &amp; {\color{red} $0.63^{+0.18}_{-0.24}$}\\&#10;        \hline&#10;    \end{tabular}&#10;&#10;&#10;\end{document}"/>
  <p:tag name="IGUANATEXSIZE" val="20"/>
  <p:tag name="IGUANATEXCURSOR" val="5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,2179"/>
  <p:tag name="ORIGINALWIDTH" val="761,9047"/>
  <p:tag name="LATEXADDIN" val="\documentclass{article}&#10;\usepackage{amsmath}&#10;\pagestyle{empty}&#10;\begin{document}&#10;&#10;\[&#10;s\equiv -\frac{{\rm d}\, \ln T_s^\infty}{{\rm d}\, \ln t}&#10;\]&#10;&#10;&#10;\end{document}"/>
  <p:tag name="IGUANATEXSIZE" val="20"/>
  <p:tag name="IGUANATEXCURSOR" val="141"/>
  <p:tag name="TRANSPARENCY" val="True"/>
  <p:tag name="FILENAME" val="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7.7165"/>
  <p:tag name="ORIGINALWIDTH" val="1268.092"/>
  <p:tag name="LATEXADDIN" val="\documentclass{article}&#10;\usepackage{amsmath}&#10;\pagestyle{empty}&#10;\begin{document}&#10;&#10;\[&#10;\mathrm{ln}\ T_s=\mathrm{ln}\ T_{s0} - s\ \mathrm{ln}\ \frac{t}{t_0}&#10;\]&#10;&#10;&#10;\end{document}"/>
  <p:tag name="IGUANATEXSIZE" val="20"/>
  <p:tag name="IGUANATEXCURSOR" val="13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2.2122"/>
  <p:tag name="ORIGINALWIDTH" val="987.6265"/>
  <p:tag name="LATEXADDIN" val="\documentclass{article}&#10;\usepackage{amsmath}&#10;\pagestyle{empty}&#10;\begin{document}&#10;&#10;\[&#10;q F_d=\frac{s\,&#10;\Sigma_{n\ell}&#10;}{\beta t_d \Lambda_{CP} \widetilde{T}^5},&#10;\]&#10;&#10;&#10;\end{document}"/>
  <p:tag name="IGUANATEXSIZE" val="20"/>
  <p:tag name="IGUANATEXCURSOR" val="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2.2122"/>
  <p:tag name="ORIGINALWIDTH" val="987.6265"/>
  <p:tag name="LATEXADDIN" val="\documentclass{article}&#10;\usepackage{amsmath,amssymb}&#10;\usepackage{color}&#10;\pagestyle{empty}&#10;\begin{document}&#10;&#10;\[&#10;q F_d=\frac{s\,&#10;\Sigma_{n\ell}&#10;}{\beta t_d \Lambda_{CP} {\color{red} \widetilde{T}^5}},&#10;\]&#10;&#10;&#10;\end{document}"/>
  <p:tag name="IGUANATEXSIZE" val="20"/>
  <p:tag name="IGUANATEXCURSOR" val="19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338"/>
  <p:tag name="ORIGINALWIDTH" val="2035.996"/>
  <p:tag name="LATEXADDIN" val="\documentclass{article}&#10;\usepackage{amsmath}&#10;\pagestyle{empty}&#10;\begin{document}&#10;&#10;\[&#10;F_d&lt;\max F=2 \Rightarrow q&gt;q_\mathrm{min}(\Delta M_\mathrm{light})&#10;\]&#10;&#10;&#10;\end{document}"/>
  <p:tag name="IGUANATEXSIZE" val="20"/>
  <p:tag name="IGUANATEXCURSOR" val="14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8.2302"/>
  <p:tag name="ORIGINALWIDTH" val="1070.116"/>
  <p:tag name="LATEXADDIN" val="\documentclass{article}&#10;\usepackage{amsmath}&#10;\pagestyle{empty}&#10;\begin{document}&#10;&#10;\[&#10;\widetilde{T}=T_b(T_s,\Delta M_\mathrm{light})&#10;\]&#10;&#10;&#10;\end{document}"/>
  <p:tag name="IGUANATEXSIZE" val="20"/>
  <p:tag name="IGUANATEXCURSOR" val="12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3.982"/>
  <p:tag name="ORIGINALWIDTH" val="1082.865"/>
  <p:tag name="LATEXADDIN" val="\documentclass{article}&#10;\usepackage{amsmath,amssymb}&#10;\pagestyle{empty}&#10;\begin{document}&#10;&#10;\[&#10;\dot{M}\lesssim 10^{-21} M_\odot~\mathrm{yr}^{-1}&#10;\]&#10;&#10;&#10;\end{document}"/>
  <p:tag name="IGUANATEXSIZE" val="20"/>
  <p:tag name="IGUANATEXCURSOR" val="12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7.964"/>
  <p:tag name="ORIGINALWIDTH" val="1723.285"/>
  <p:tag name="LATEXADDIN" val="\documentclass{article}&#10;\usepackage{amsmath}&#10;\pagestyle{empty}&#10;\begin{document}&#10;&#10;&#10;\[&#10;\ell_{CP} = \frac{L^\infty_{CP}}{C_{\ell+nSF}}=q &#10;\frac{\Lambda_{CP}}{\Sigma_{n\ell}} \widetilde{T}^6_9&#10;F(\tau)&#10;\]&#10;&#10;\end{document}"/>
  <p:tag name="IGUANATEXSIZE" val="20"/>
  <p:tag name="IGUANATEXCURSOR" val="13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9824"/>
  <p:tag name="ORIGINALWIDTH" val="1916.76"/>
  <p:tag name="LATEXADDIN" val="\documentclass{article}&#10;\usepackage{amsmath,amssymb}&#10;\pagestyle{empty}&#10;\begin{document}&#10;&#10;\[&#10;    F_d \leqslant F_{\mathrm{SYmax}}(\tau_d)=21.2\ \tau_d (1-\tau_d)^2&#10;\]&#10;&#10;&#10;\end{document}"/>
  <p:tag name="IGUANATEXSIZE" val="20"/>
  <p:tag name="IGUANATEXCURSOR" val="5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8.2077"/>
  <p:tag name="ORIGINALWIDTH" val="2682.415"/>
  <p:tag name="LATEXADDIN" val="\documentclass{article}&#10;\usepackage{amsmath}&#10;\pagestyle{empty}&#10;\begin{document}&#10;&#10;\[&#10;    q^{1/5} \widetilde{T}_C=\left[\frac{s &#10;\Sigma_{n\ell}&#10;    }{\beta t_d \Lambda_{CP} F_d \tau_d^5}\right]^{1/5}&gt;1.33\left[\frac{s &#10;\Sigma_{n\ell}&#10;    }{\beta t_d \Lambda_{CP}}\right]^{1/5}&#10;\]&#10;&#10;&#10;\end{document}"/>
  <p:tag name="IGUANATEXSIZE" val="20"/>
  <p:tag name="IGUANATEXCURSOR" val="23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3.7083"/>
  <p:tag name="ORIGINALWIDTH" val="397.4503"/>
  <p:tag name="LATEXADDIN" val="\documentclass{article}&#10;\usepackage{amsmath}&#10;\pagestyle{empty}&#10;\begin{document}&#10;&#10;\[&#10;\tau =\frac{\widetilde{T}}{\widetilde{T}_{\mathrm{C}}}&#10;\]&#10;&#10;&#10;\end{document}"/>
  <p:tag name="IGUANATEXSIZE" val="20"/>
  <p:tag name="IGUANATEXCURSOR" val="13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8.4852"/>
  <p:tag name="ORIGINALWIDTH" val="1165.354"/>
  <p:tag name="LATEXADDIN" val="\documentclass{article}&#10;\usepackage{amsmath}&#10;\pagestyle{empty}&#10;\begin{document}&#10;&#10;\[&#10;2.2\% - 2.7 \% \ \mathrm{by}~10~\mathrm{yr}&#10;\]&#10;&#10;&#10;\end{document}"/>
  <p:tag name="IGUANATEXSIZE" val="20"/>
  <p:tag name="IGUANATEXCURSOR" val="12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2.2122"/>
  <p:tag name="ORIGINALWIDTH" val="987.6265"/>
  <p:tag name="LATEXADDIN" val="\documentclass{article}&#10;\usepackage{amsmath,amssymb}&#10;\usepackage{color}&#10;\pagestyle{empty}&#10;\begin{document}&#10;&#10;\[&#10;q F_d=\frac{s\,&#10;\Sigma_{n\ell}&#10;}{\beta t_d \Lambda_{CP} {\color{red} \widetilde{T}^5}},&#10;\]&#10;&#10;&#10;\end{document}"/>
  <p:tag name="IGUANATEXSIZE" val="20"/>
  <p:tag name="IGUANATEXCURSOR" val="19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362"/>
  <p:tag name="ORIGINALWIDTH" val="705.6618"/>
  <p:tag name="LATEXADDIN" val="\documentclass{article}&#10;\usepackage{amsmath}&#10;\pagestyle{empty}&#10;\begin{document}&#10;&#10;\[&#10;\max \mu &lt;0.18&#10;\]&#10;&#10;&#10;&#10;\end{document}"/>
  <p:tag name="IGUANATEXSIZE" val="20"/>
  <p:tag name="IGUANATEXCURSOR" val="9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83.4271"/>
  <p:tag name="ORIGINALWIDTH" val="3622.047"/>
  <p:tag name="LATEXADDIN" val="\documentclass{article}&#10;\usepackage{amsmath}&#10;\pagestyle{empty}&#10;\begin{document}&#10;&#10;    \begin{tabular}{ccccccccc}&#10;        \hline&#10;  Model &amp; $q F_d^\mathrm{low}$ &amp; $q F_d^\mathrm{up}$ &amp; $ \tau_d^\mathrm{low}$ &amp; $q^{1/5} \tau_d^\mathrm{up}$ &amp; $q^{1/5} \widetilde{T}_\mathrm{C}^\mathrm{low}$ &amp;  $\widetilde{T}_\mathrm{C}^\mathrm{up}$ \\&#10;   &amp; &amp; &amp;  &amp; &amp;  $10^8$~K &amp;  $10^8$~K    \\&#10;  \hline&#10;  Free $R$ &amp; 0.41 &amp; 1.25 &amp;0.47 &amp; 0.89 &amp; 3.6 &amp; 6.5 \\ &#10;    Prior on $R$ &amp; 0.67 &amp; 1.45 &amp;0.46 &amp; 0.81 &amp; 3.6 &amp; 6.4 \\ &#10;    \end{tabular}&#10;&#10;&#10;\end{document}"/>
  <p:tag name="IGUANATEXSIZE" val="20"/>
  <p:tag name="IGUANATEXCURSOR" val="51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362"/>
  <p:tag name="ORIGINALWIDTH" val="705.6618"/>
  <p:tag name="LATEXADDIN" val="\documentclass{article}&#10;\usepackage{amsmath}&#10;\pagestyle{empty}&#10;\begin{document}&#10;&#10;\[&#10;\max \mu &lt;0.18&#10;\]&#10;&#10;&#10;&#10;\end{document}"/>
  <p:tag name="IGUANATEXSIZE" val="20"/>
  <p:tag name="IGUANATEXCURSOR" val="9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98874"/>
  <p:tag name="ORIGINALWIDTH" val="568.429"/>
  <p:tag name="LATEXADDIN" val="\documentclass{article}&#10;\usepackage{amsmath}&#10;\pagestyle{empty}&#10;\begin{document}&#10;&#10;\[&#10;\max F &lt;2&#10;\]&#10;&#10;&#10;\end{document}"/>
  <p:tag name="IGUANATEXSIZE" val="20"/>
  <p:tag name="IGUANATEXCURSOR" val="9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9865"/>
  <p:tag name="ORIGINALWIDTH" val="431.1961"/>
  <p:tag name="LATEXADDIN" val="\documentclass{article}&#10;\usepackage{amsmath}&#10;\pagestyle{empty}&#10;\begin{document}&#10;&#10;\[&#10;\ell_0&gt;\ell_\mathrm{nn}&#10;\]&#10;&#10;&#10;&#10;\end{document}"/>
  <p:tag name="IGUANATEXSIZE" val="20"/>
  <p:tag name="IGUANATEXCURSOR" val="10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2.2122"/>
  <p:tag name="ORIGINALWIDTH" val="987.6265"/>
  <p:tag name="LATEXADDIN" val="\documentclass{article}&#10;\usepackage{amsmath,amssymb}&#10;\usepackage{color}&#10;\pagestyle{empty}&#10;\begin{document}&#10;&#10;\[&#10;q F_d=\frac{s\,&#10;\Sigma_{n\ell}&#10;}{\beta t_d \Lambda_{CP} {\color{red} \widetilde{T}^5}},&#10;\]&#10;&#10;&#10;\end{document}"/>
  <p:tag name="IGUANATEXSIZE" val="20"/>
  <p:tag name="IGUANATEXCURSOR" val="19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63.03"/>
  <p:tag name="ORIGINALWIDTH" val="2975.628"/>
  <p:tag name="LATEXADDIN" val="\documentclass{article}&#10;\usepackage{amsmath}&#10;\pagestyle{empty}&#10;\usepackage{color}&#10;\begin{document}&#10;&#10;&#10;\renewcommand\arraystretch{1.3}&#10;\begin{tabular}{|cccc|}&#10;&#10;        \hline&#10;  Model &amp; Free $R$ &amp; Prior on  $R$  &amp; Bsk21  \\&#10;\hline&#10;  $F_d$ &amp; $0.79^{+0.43}_{-0.31}$ &amp;    $1.07^{+0.44}_{-0.28}$ &amp; $1.38^{+0.39}_{-0.20}$ \\&#10;  $\tau_d$ &amp; $0.595^{+0.103}_{-0.062}$ &amp; $0.563^{+0.085}_{-0.061}$ &amp; $0.569^{+0.042}_{-0.091}$ \\&#10;  $x_\rho$ &amp; $0.42^{+0.26}_{-0.14}$ &amp; $0.68^{+0.27}_{-0.17}$ &amp; $1.13^{+0.27}_{-0.19}$ \\&#10;  $\delta$ &amp; $5.8^{+3.3}_{-1.4}$ &amp; $6.0^{+5.5}_{-1.5}$ &amp; $6.6^{+6.7}_{-2.0}$ \\&#10;  $\log f_\ell$ &amp;  $-0.99^{+0.50}_{-0.26}$ &amp; $-1.24^{+0.48}_{-0.23}$ &amp; $-1.16^{+0.23}_{-0.47}$ \\&#10;  {\color{red} $\widetilde{T}_{C}$ [$10^8$~K]} &amp; {\color{red} $5.06^{+0.81}_{-0.59}$} &amp; {\color{red} $4.79^{+0.88}_{-0.44}$} &amp; {\color{red} $4.66^{+0.68}_{-0.55}$} \\&#10;  $M/M_{\odot}$ &amp; $1.38^{+0.23}_{-0.22}$ &amp; $1.33^{+0.20}_{-0.24}$ &amp; $1.34^{+0.34}_{-0.21}$ \\&#10;  $R$ [km]&amp;   $16.5\pm 2.0$  &amp; $14.50^{+0.97}_{-1.23}$ &amp; $12.6$ \\&#10;  \hline&#10;    \end{tabular}&#10;&#10;&#10;&#10;\end{document}"/>
  <p:tag name="IGUANATEXSIZE" val="20"/>
  <p:tag name="IGUANATEXCURSOR" val="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2.2122"/>
  <p:tag name="ORIGINALWIDTH" val="987.6265"/>
  <p:tag name="LATEXADDIN" val="\documentclass{article}&#10;\usepackage{amsmath,amssymb}&#10;\usepackage{color}&#10;\pagestyle{empty}&#10;\begin{document}&#10;&#10;\[&#10;q F_d=\frac{s\,&#10;\Sigma_{n\ell}&#10;}{\beta t_d \Lambda_{CP} {\color{red} \widetilde{T}^5}},&#10;\]&#10;&#10;&#10;\end{document}"/>
  <p:tag name="IGUANATEXSIZE" val="20"/>
  <p:tag name="IGUANATEXCURSOR" val="19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1525,2"/>
  <p:tag name="LATEXADDIN" val="\documentclass{article}&#10;\usepackage{amsmath}&#10;\pagestyle{empty}&#10;\begin{document}&#10;&#10;\[&#10;s_{\rm d}=0.96\pm 0.16_{\rm stat} \pm 0.33_{\rm sys}\to 1.0&#10;\]&#10;&#10;&#10;\end{document}"/>
  <p:tag name="IGUANATEXSIZE" val="20"/>
  <p:tag name="IGUANATEXCURSOR" val="9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2.6997"/>
  <p:tag name="ORIGINALWIDTH" val="1607.049"/>
  <p:tag name="LATEXADDIN" val="\documentclass{article}&#10;\usepackage{amsmath}&#10;\pagestyle{empty}&#10;\begin{document}&#10;&#10;\[&#10;\begin{array}{ll}&#10;\mathrm{Fixed}\ N_\mathrm{H} &amp; s=0.69\pm0.08 \\&#10;\\&#10;\mathrm{Variable}\ N_\mathrm{H} &amp; s=0.89\pm0.09 \\&#10;\end{array}&#10;\]&#10;&#10;&#10;\end{document}"/>
  <p:tag name="IGUANATEXSIZE" val="20"/>
  <p:tag name="IGUANATEXCURSOR" val="15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,2"/>
  <p:tag name="ORIGINALWIDTH" val="1524"/>
  <p:tag name="LATEXADDIN" val="\documentclass{article}&#10;\usepackage{amsmath}&#10;\pagestyle{empty}&#10;\begin{document}&#10;&#10;\[&#10;s_{\rm d}=0.46\pm 0.20_{\rm stat} \pm 0.33_{\rm sys}\to 0.5&#10;\]&#10;&#10;&#10;\end{document}"/>
  <p:tag name="IGUANATEXSIZE" val="20"/>
  <p:tag name="IGUANATEXCURSOR" val="14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,4"/>
  <p:tag name="ORIGINALWIDTH" val="487,8"/>
  <p:tag name="LATEXADDIN" val="\documentclass{article}&#10;\usepackage{amsmath}&#10;\pagestyle{empty}&#10;\begin{document}&#10;&#10;\[&#10;t_{\rm d}=330\ {\rm yr}&#10;\]&#10;&#10;&#10;\end{document}"/>
  <p:tag name="IGUANATEXSIZE" val="20"/>
  <p:tag name="IGUANATEXCURSOR" val="10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4"/>
  <p:tag name="ORIGINALWIDTH" val="1029"/>
  <p:tag name="LATEXADDIN" val="\documentclass{article}&#10;\usepackage{amsmath}&#10;\usepackage{color}&#10;\pagestyle{empty}&#10;\begin{document}&#10;&#10;\[&#10;{\ell}_{\rm CP}=116{\color{red} \delta} {\ell}_{\rm C} \tau^7(1-\tau)^2&#10;\]&#10;&#10;&#10;&#10;\end{document}"/>
  <p:tag name="IGUANATEXSIZE" val="20"/>
  <p:tag name="IGUANATEXCURSOR" val="14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9"/>
  <p:tag name="ORIGINALWIDTH" val="318"/>
  <p:tag name="LATEXADDIN" val="\documentclass{article}&#10;\usepackage{amsmath}&#10;\pagestyle{empty}&#10;\begin{document}&#10;&#10;\[&#10;\tau=\frac{T}{T_{\rm C}}&#10;\]&#10;&#10;&#10;\end{document}"/>
  <p:tag name="IGUANATEXSIZE" val="20"/>
  <p:tag name="IGUANATEXCURSOR" val="10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6"/>
  <p:tag name="ORIGINALWIDTH" val="684"/>
  <p:tag name="LATEXADDIN" val="\documentclass{article}&#10;\usepackage{amsmath}&#10;\usepackage{color}&#10;\pagestyle{empty}&#10;\begin{document}&#10;&#10;{\color{red}&#10;\[&#10;\delta=\ell_{\rm CP}(T_{\rm m})/\ell_{\rm C}&#10;\]&#10;}&#10;&#10;\end{document}"/>
  <p:tag name="IGUANATEXSIZE" val="20"/>
  <p:tag name="IGUANATEXCURSOR" val="16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6"/>
  <p:tag name="ORIGINALWIDTH" val="786"/>
  <p:tag name="LATEXADDIN" val="\documentclass{article}&#10;\usepackage{amsmath}&#10;\pagestyle{empty}&#10;\begin{document}&#10;&#10;\[&#10;\tau=t_{\rm C}\left[1+6 I_7(\tau)\right]&#10;\]&#10;&#10;&#10;\end{document}"/>
  <p:tag name="IGUANATEXSIZE" val="20"/>
  <p:tag name="IGUANATEXCURSOR" val="11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8"/>
  <p:tag name="ORIGINALWIDTH" val="1354,2"/>
  <p:tag name="LATEXADDIN" val="\documentclass{article}&#10;\usepackage{amsmath}&#10;\pagestyle{empty}&#10;\begin{document}&#10;&#10;\[&#10;I_7(\tau)=\int\limits_{\tau}^1 \frac{{\rm d}\, \xi}{\xi^7&#10;\left[1+116\delta (1-\xi)^2\right]}&#10;\]&#10;&#10;&#10;\end{document}"/>
  <p:tag name="IGUANATEXSIZE" val="20"/>
  <p:tag name="IGUANATEXCURSOR" val="13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308,4"/>
  <p:tag name="LATEXADDIN" val="\documentclass{article}&#10;\usepackage{amsmath,amssymb}&#10;\pagestyle{empty}&#10;\begin{document}&#10;&#10;&#10;\[&#10;\tau\gtrsim 0.6&#10;\]&#10;&#10;\end{document}"/>
  <p:tag name="IGUANATEXSIZE" val="20"/>
  <p:tag name="IGUANATEXCURSOR" val="10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,4"/>
  <p:tag name="ORIGINALWIDTH" val="146,4"/>
  <p:tag name="LATEXADDIN" val="\documentclass{article}&#10;\usepackage{amsmath}&#10;\pagestyle{empty}&#10;\begin{document}&#10;&#10;\[&#10;\ell_{\rm CP}&#10;\]&#10;&#10;&#10;\end{document}"/>
  <p:tag name="IGUANATEXSIZE" val="20"/>
  <p:tag name="IGUANATEXCURSOR" val="9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,4"/>
  <p:tag name="ORIGINALWIDTH" val="547,2"/>
  <p:tag name="LATEXADDIN" val="\documentclass{article}&#10;\usepackage{amsmath}&#10;\usepackage{color}&#10;\pagestyle{empty}&#10;\begin{document}&#10;{\color{red}&#10;\[&#10;T_{\rm m}\approx 0.77  T_{\rm C}&#10;\]&#10;}&#10;&#10;\end{document}"/>
  <p:tag name="IGUANATEXSIZE" val="20"/>
  <p:tag name="IGUANATEXCURSOR" val="15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M=1.4 M_\odot$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9"/>
  <p:tag name="ORIGINALWIDTH" val="318"/>
  <p:tag name="LATEXADDIN" val="\documentclass{article}&#10;\usepackage{amsmath}&#10;\pagestyle{empty}&#10;\begin{document}&#10;&#10;\[&#10;\tau=\frac{T}{T_{\rm C}}&#10;\]&#10;&#10;&#10;\end{document}"/>
  <p:tag name="IGUANATEXSIZE" val="20"/>
  <p:tag name="IGUANATEXCURSOR" val="10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5,8"/>
  <p:tag name="ORIGINALWIDTH" val="586,2"/>
  <p:tag name="LATEXADDIN" val="\documentclass{article}&#10;\usepackage{amsmath}&#10;\pagestyle{empty}&#10;\begin{document}&#10;&#10;\[&#10;s=-\beta \frac{{\rm d}\, \ln T}{{\rm d}\, \ln t}&#10;\]&#10;&#10;&#10;\end{document}"/>
  <p:tag name="IGUANATEXSIZE" val="20"/>
  <p:tag name="IGUANATEXCURSOR" val="9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,4"/>
  <p:tag name="ORIGINALWIDTH" val="751,8"/>
  <p:tag name="LATEXADDIN" val="\documentclass{article}&#10;\usepackage{amsmath}&#10;\pagestyle{empty}&#10;\begin{document}&#10;&#10;\[&#10;T_s\propto T^\beta,\ \beta\approx 0.5&#10;\]&#10;&#10;&#10;&#10;\end{document}"/>
  <p:tag name="IGUANATEXSIZE" val="20"/>
  <p:tag name="IGUANATEXCURSOR" val="12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0,2"/>
  <p:tag name="ORIGINALWIDTH" val="911,4"/>
  <p:tag name="LATEXADDIN" val="\documentclass{article}&#10;\usepackage{amsmath}&#10;\pagestyle{empty}&#10;\begin{document}&#10;&#10;\begin{tabular}{ccc}&#10;\hline&#10;$\tau_d$ &amp; $\delta$ &amp; $s_{\rm max}$\\&#10;\hline&#10;0.65 &amp; 7.0 &amp; 1.05\\&#10;0.77 &amp; 6.1 &amp; 1.0\\&#10;0.90 &amp; 14.9 &amp; 2.23\\&#10;\hline&#10;\end{tabular}&#10;&#10;&#10;\end{document}"/>
  <p:tag name="IGUANATEXSIZE" val="20"/>
  <p:tag name="IGUANATEXCURSOR" val="15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6"/>
  <p:tag name="ORIGINALWIDTH" val="707,4"/>
  <p:tag name="LATEXADDIN" val="\documentclass{article}&#10;\usepackage{amsmath}&#10;\pagestyle{empty}&#10;\begin{document}&#10;&#10;\[&#10;s(\tau_{\rm d}, \delta)=s_{\rm d}=1&#10;\]&#10;&#10;&#10;\end{document}"/>
  <p:tag name="IGUANATEXSIZE" val="20"/>
  <p:tag name="IGUANATEXCURSOR" val="11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7961</TotalTime>
  <Words>1502</Words>
  <Application>Microsoft Office PowerPoint</Application>
  <PresentationFormat>Экран (4:3)</PresentationFormat>
  <Paragraphs>295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Calibri</vt:lpstr>
      <vt:lpstr>Times New Roman</vt:lpstr>
      <vt:lpstr>Arial</vt:lpstr>
      <vt:lpstr>Cambria Math</vt:lpstr>
      <vt:lpstr>Default Design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Peter</dc:creator>
  <cp:lastModifiedBy>Peter</cp:lastModifiedBy>
  <cp:revision>284</cp:revision>
  <dcterms:created xsi:type="dcterms:W3CDTF">2014-12-20T14:17:18Z</dcterms:created>
  <dcterms:modified xsi:type="dcterms:W3CDTF">2019-12-18T23:50:05Z</dcterms:modified>
</cp:coreProperties>
</file>